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2" r:id="rId5"/>
  </p:sldIdLst>
  <p:sldSz cx="384048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9B5C"/>
    <a:srgbClr val="512D1E"/>
    <a:srgbClr val="3F281F"/>
    <a:srgbClr val="502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76" autoAdjust="0"/>
    <p:restoredTop sz="94660"/>
  </p:normalViewPr>
  <p:slideViewPr>
    <p:cSldViewPr snapToGrid="0">
      <p:cViewPr varScale="1">
        <p:scale>
          <a:sx n="27" d="100"/>
          <a:sy n="27" d="100"/>
        </p:scale>
        <p:origin x="26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5387342"/>
            <a:ext cx="32644080" cy="1146048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7289782"/>
            <a:ext cx="28803600" cy="7947658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0612-AFB1-447A-A601-B5E44FDF1479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18B8-1E44-4EEC-B6C1-89965EE8C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9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0612-AFB1-447A-A601-B5E44FDF1479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18B8-1E44-4EEC-B6C1-89965EE8C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483437" y="1752600"/>
            <a:ext cx="828103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0332" y="1752600"/>
            <a:ext cx="24363045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0612-AFB1-447A-A601-B5E44FDF1479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18B8-1E44-4EEC-B6C1-89965EE8C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7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0612-AFB1-447A-A601-B5E44FDF1479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18B8-1E44-4EEC-B6C1-89965EE8C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3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330" y="8206749"/>
            <a:ext cx="33124140" cy="13693138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0330" y="22029429"/>
            <a:ext cx="33124140" cy="7200898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/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0612-AFB1-447A-A601-B5E44FDF1479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18B8-1E44-4EEC-B6C1-89965EE8C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6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0330" y="8763000"/>
            <a:ext cx="1632204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42430" y="8763000"/>
            <a:ext cx="1632204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0612-AFB1-447A-A601-B5E44FDF1479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18B8-1E44-4EEC-B6C1-89965EE8C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3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1752607"/>
            <a:ext cx="3312414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5336" y="8069582"/>
            <a:ext cx="16247028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45336" y="12024360"/>
            <a:ext cx="16247028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442432" y="8069582"/>
            <a:ext cx="16327042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442432" y="12024360"/>
            <a:ext cx="1632704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0612-AFB1-447A-A601-B5E44FDF1479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18B8-1E44-4EEC-B6C1-89965EE8C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3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0612-AFB1-447A-A601-B5E44FDF1479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18B8-1E44-4EEC-B6C1-89965EE8C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6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0612-AFB1-447A-A601-B5E44FDF1479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18B8-1E44-4EEC-B6C1-89965EE8C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2194560"/>
            <a:ext cx="12386548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7042" y="4739647"/>
            <a:ext cx="19442430" cy="23393400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9875520"/>
            <a:ext cx="12386548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0612-AFB1-447A-A601-B5E44FDF1479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18B8-1E44-4EEC-B6C1-89965EE8C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85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2194560"/>
            <a:ext cx="12386548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327042" y="4739647"/>
            <a:ext cx="19442430" cy="23393400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9875520"/>
            <a:ext cx="12386548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0612-AFB1-447A-A601-B5E44FDF1479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18B8-1E44-4EEC-B6C1-89965EE8C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98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40330" y="1752607"/>
            <a:ext cx="3312414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0330" y="8763000"/>
            <a:ext cx="3312414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40330" y="30510487"/>
            <a:ext cx="86410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50612-AFB1-447A-A601-B5E44FDF1479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21590" y="30510487"/>
            <a:ext cx="129616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123390" y="30510487"/>
            <a:ext cx="86410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B18B8-1E44-4EEC-B6C1-89965EE8C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2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.wmich.edu/sites/default/files/WMed_Identity_Guide419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.wmich.edu/sites/default/files/WMed_Identity_Guide419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.wmich.edu/sites/default/files/WMed_Identity_Guide419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.wmich.edu/sites/default/files/WMed_Identity_Guide419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2">
            <a:extLst>
              <a:ext uri="{FF2B5EF4-FFF2-40B4-BE49-F238E27FC236}">
                <a16:creationId xmlns:a16="http://schemas.microsoft.com/office/drawing/2014/main" id="{8ADEBE15-58D1-A04D-9676-9885EB6ED8B4}"/>
              </a:ext>
            </a:extLst>
          </p:cNvPr>
          <p:cNvSpPr txBox="1"/>
          <p:nvPr/>
        </p:nvSpPr>
        <p:spPr>
          <a:xfrm>
            <a:off x="10970436" y="633680"/>
            <a:ext cx="2682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>
                <a:latin typeface="Georgia" panose="02040502050405020303" pitchFamily="18" charset="0"/>
              </a:rPr>
              <a:t>Poster Title Here</a:t>
            </a:r>
          </a:p>
        </p:txBody>
      </p:sp>
      <p:sp>
        <p:nvSpPr>
          <p:cNvPr id="5" name="TextBox 62">
            <a:extLst>
              <a:ext uri="{FF2B5EF4-FFF2-40B4-BE49-F238E27FC236}">
                <a16:creationId xmlns:a16="http://schemas.microsoft.com/office/drawing/2014/main" id="{51E441F4-81E0-B146-8B17-A5B85BE77834}"/>
              </a:ext>
            </a:extLst>
          </p:cNvPr>
          <p:cNvSpPr txBox="1"/>
          <p:nvPr/>
        </p:nvSpPr>
        <p:spPr>
          <a:xfrm>
            <a:off x="10970436" y="2010926"/>
            <a:ext cx="26822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>
                <a:latin typeface="Georgia" panose="02040502050405020303" pitchFamily="18" charset="0"/>
              </a:rPr>
              <a:t>Presenting</a:t>
            </a:r>
            <a:r>
              <a:rPr lang="en-US" sz="6000" dirty="0">
                <a:latin typeface="Georgia" panose="02040502050405020303" pitchFamily="18" charset="0"/>
              </a:rPr>
              <a:t> author name </a:t>
            </a:r>
            <a:r>
              <a:rPr lang="en-US" sz="6000" u="sng" dirty="0">
                <a:latin typeface="Georgia" panose="02040502050405020303" pitchFamily="18" charset="0"/>
              </a:rPr>
              <a:t>(underlined)</a:t>
            </a:r>
            <a:r>
              <a:rPr lang="en-US" sz="6000" dirty="0">
                <a:latin typeface="Georgia" panose="02040502050405020303" pitchFamily="18" charset="0"/>
              </a:rPr>
              <a:t>, other co-author’s names</a:t>
            </a:r>
          </a:p>
        </p:txBody>
      </p:sp>
      <p:sp>
        <p:nvSpPr>
          <p:cNvPr id="6" name="TextBox 64">
            <a:extLst>
              <a:ext uri="{FF2B5EF4-FFF2-40B4-BE49-F238E27FC236}">
                <a16:creationId xmlns:a16="http://schemas.microsoft.com/office/drawing/2014/main" id="{9B5338DE-FB8B-8147-80A0-5379C6C81290}"/>
              </a:ext>
            </a:extLst>
          </p:cNvPr>
          <p:cNvSpPr txBox="1"/>
          <p:nvPr/>
        </p:nvSpPr>
        <p:spPr>
          <a:xfrm>
            <a:off x="10970436" y="3132806"/>
            <a:ext cx="26822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latin typeface="Georgia" panose="02040502050405020303" pitchFamily="18" charset="0"/>
                <a:ea typeface="Calibri" panose="020F0502020204030204" pitchFamily="34" charset="0"/>
              </a:rPr>
              <a:t>Affiliation: Department and/or program, institution, city, state</a:t>
            </a:r>
            <a:endParaRPr lang="en-US" sz="4400" dirty="0">
              <a:latin typeface="Georgia" panose="02040502050405020303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EED6DFF-9956-23D5-A62B-458D8FA3F1C1}"/>
              </a:ext>
            </a:extLst>
          </p:cNvPr>
          <p:cNvSpPr txBox="1">
            <a:spLocks/>
          </p:cNvSpPr>
          <p:nvPr/>
        </p:nvSpPr>
        <p:spPr>
          <a:xfrm>
            <a:off x="-1714500" y="4276954"/>
            <a:ext cx="41558400" cy="1626756"/>
          </a:xfrm>
          <a:prstGeom prst="rect">
            <a:avLst/>
          </a:prstGeom>
        </p:spPr>
        <p:txBody>
          <a:bodyPr lIns="685800" tIns="685800" rIns="685800" bIns="68580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5000"/>
              </a:lnSpc>
            </a:pPr>
            <a:r>
              <a:rPr lang="en-US" sz="5400" dirty="0">
                <a:solidFill>
                  <a:schemeClr val="bg1"/>
                </a:solidFill>
                <a:latin typeface="Georgia" panose="02040502050405020303" pitchFamily="18" charset="0"/>
              </a:rPr>
              <a:t>State the key point or takeaway of your poster here. Add descriptive visuals and supporting data below.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286A327-D681-C879-360F-451B4EC96485}"/>
              </a:ext>
            </a:extLst>
          </p:cNvPr>
          <p:cNvSpPr txBox="1">
            <a:spLocks/>
          </p:cNvSpPr>
          <p:nvPr/>
        </p:nvSpPr>
        <p:spPr>
          <a:xfrm>
            <a:off x="1514884" y="18931554"/>
            <a:ext cx="10476770" cy="5127566"/>
          </a:xfrm>
          <a:prstGeom prst="rect">
            <a:avLst/>
          </a:prstGeom>
        </p:spPr>
        <p:txBody>
          <a:bodyPr wrap="square" lIns="68580" tIns="68580" bIns="6858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latin typeface="Georgia" panose="02040502050405020303" pitchFamily="18" charset="0"/>
              </a:rPr>
              <a:t>When Submitting your file:</a:t>
            </a:r>
          </a:p>
          <a:p>
            <a:endParaRPr lang="en-US" sz="3300" dirty="0">
              <a:latin typeface="Georgia" panose="02040502050405020303" pitchFamily="18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300" dirty="0">
                <a:latin typeface="Georgia" panose="02040502050405020303" pitchFamily="18" charset="0"/>
              </a:rPr>
              <a:t>The file name should be 3-4 words of your title followed by the FIRST author’s last name.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300" dirty="0">
              <a:latin typeface="Georgia" panose="02040502050405020303" pitchFamily="18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300" dirty="0">
                <a:latin typeface="Georgia" panose="02040502050405020303" pitchFamily="18" charset="0"/>
              </a:rPr>
              <a:t>For research day the file name MUST be the abstract ID, followed by the FIRST author’s last name.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300" dirty="0">
                <a:latin typeface="Georgia" panose="02040502050405020303" pitchFamily="18" charset="0"/>
              </a:rPr>
              <a:t>EXAMPLE: 205_Smith.pdf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3300" dirty="0">
              <a:latin typeface="Georgia" panose="02040502050405020303" pitchFamily="18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300" dirty="0">
                <a:latin typeface="Georgia" panose="02040502050405020303" pitchFamily="18" charset="0"/>
              </a:rPr>
              <a:t>A PowerPoint copy should always be retained. Save as a .pdf for submission to printing.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4F1A245-4A0B-0A9B-F428-6A0791D57F9D}"/>
              </a:ext>
            </a:extLst>
          </p:cNvPr>
          <p:cNvSpPr txBox="1">
            <a:spLocks/>
          </p:cNvSpPr>
          <p:nvPr/>
        </p:nvSpPr>
        <p:spPr>
          <a:xfrm>
            <a:off x="26103803" y="13562166"/>
            <a:ext cx="10568140" cy="1649619"/>
          </a:xfrm>
          <a:prstGeom prst="rect">
            <a:avLst/>
          </a:prstGeom>
        </p:spPr>
        <p:txBody>
          <a:bodyPr wrap="square" lIns="68580" tIns="68580" bIns="6858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300" dirty="0">
                <a:latin typeface="Georgia" panose="02040502050405020303" pitchFamily="18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9338965-8CCD-60AF-54D6-F17E657B9D38}"/>
              </a:ext>
            </a:extLst>
          </p:cNvPr>
          <p:cNvSpPr txBox="1">
            <a:spLocks/>
          </p:cNvSpPr>
          <p:nvPr/>
        </p:nvSpPr>
        <p:spPr>
          <a:xfrm>
            <a:off x="26100274" y="7864634"/>
            <a:ext cx="10496559" cy="1649619"/>
          </a:xfrm>
          <a:prstGeom prst="rect">
            <a:avLst/>
          </a:prstGeom>
        </p:spPr>
        <p:txBody>
          <a:bodyPr wrap="square" lIns="68580" tIns="68580" bIns="6858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300" dirty="0" err="1">
                <a:latin typeface="Georgia" panose="02040502050405020303" pitchFamily="18" charset="0"/>
              </a:rPr>
              <a:t>Adipiscing</a:t>
            </a:r>
            <a:r>
              <a:rPr lang="en-US" sz="3300" dirty="0">
                <a:latin typeface="Georgia" panose="02040502050405020303" pitchFamily="18" charset="0"/>
              </a:rPr>
              <a:t> elit, sed do eiusmod tempor incididunt ut labore et dolore magna aliqua. Ut enim ad minim veniam, quis </a:t>
            </a:r>
            <a:r>
              <a:rPr lang="en-US" sz="3300" dirty="0" err="1">
                <a:latin typeface="Georgia" panose="02040502050405020303" pitchFamily="18" charset="0"/>
              </a:rPr>
              <a:t>nostrud</a:t>
            </a:r>
            <a:r>
              <a:rPr lang="en-US" sz="3300" dirty="0">
                <a:latin typeface="Georgia" panose="02040502050405020303" pitchFamily="18" charset="0"/>
              </a:rPr>
              <a:t> exercitation.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6502CB-1581-F910-1386-08847E026153}"/>
              </a:ext>
            </a:extLst>
          </p:cNvPr>
          <p:cNvSpPr/>
          <p:nvPr/>
        </p:nvSpPr>
        <p:spPr>
          <a:xfrm>
            <a:off x="965965" y="6483329"/>
            <a:ext cx="11430000" cy="871434"/>
          </a:xfrm>
          <a:prstGeom prst="rect">
            <a:avLst/>
          </a:prstGeom>
          <a:solidFill>
            <a:srgbClr val="C49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>
                <a:latin typeface="Georgia" panose="02040502050405020303" pitchFamily="18" charset="0"/>
              </a:rPr>
              <a:t>I</a:t>
            </a:r>
            <a:r>
              <a:rPr lang="en-US" sz="4050" b="1" dirty="0">
                <a:solidFill>
                  <a:schemeClr val="bg1"/>
                </a:solidFill>
                <a:latin typeface="Georgia" panose="02040502050405020303" pitchFamily="18" charset="0"/>
              </a:rPr>
              <a:t>ntroduction</a:t>
            </a:r>
            <a:endParaRPr lang="en-US" sz="4050" b="1" dirty="0">
              <a:latin typeface="Georgia" panose="02040502050405020303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72FF0C-2890-C860-07F7-52FC1A0997A9}"/>
              </a:ext>
            </a:extLst>
          </p:cNvPr>
          <p:cNvSpPr/>
          <p:nvPr/>
        </p:nvSpPr>
        <p:spPr>
          <a:xfrm>
            <a:off x="965965" y="17476516"/>
            <a:ext cx="11430000" cy="871434"/>
          </a:xfrm>
          <a:prstGeom prst="rect">
            <a:avLst/>
          </a:prstGeom>
          <a:solidFill>
            <a:srgbClr val="C49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>
                <a:latin typeface="Georgia" panose="02040502050405020303" pitchFamily="18" charset="0"/>
              </a:rPr>
              <a:t>Methods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14B054-A552-674F-0B68-66DDACEF55AC}"/>
              </a:ext>
            </a:extLst>
          </p:cNvPr>
          <p:cNvSpPr/>
          <p:nvPr/>
        </p:nvSpPr>
        <p:spPr>
          <a:xfrm>
            <a:off x="13478256" y="6464938"/>
            <a:ext cx="11430000" cy="871434"/>
          </a:xfrm>
          <a:prstGeom prst="rect">
            <a:avLst/>
          </a:prstGeom>
          <a:solidFill>
            <a:srgbClr val="C49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>
                <a:latin typeface="Georgia" panose="02040502050405020303" pitchFamily="18" charset="0"/>
              </a:rPr>
              <a:t>Results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3356E2-9B94-155D-85DB-0D817617C055}"/>
              </a:ext>
            </a:extLst>
          </p:cNvPr>
          <p:cNvSpPr/>
          <p:nvPr/>
        </p:nvSpPr>
        <p:spPr>
          <a:xfrm>
            <a:off x="25806885" y="12264265"/>
            <a:ext cx="11430000" cy="871434"/>
          </a:xfrm>
          <a:prstGeom prst="rect">
            <a:avLst/>
          </a:prstGeom>
          <a:solidFill>
            <a:srgbClr val="C49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>
                <a:latin typeface="Georgia" panose="02040502050405020303" pitchFamily="18" charset="0"/>
              </a:rPr>
              <a:t>References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A721D8-A9E2-B076-017E-15F037E1CA03}"/>
              </a:ext>
            </a:extLst>
          </p:cNvPr>
          <p:cNvSpPr/>
          <p:nvPr/>
        </p:nvSpPr>
        <p:spPr>
          <a:xfrm>
            <a:off x="25806886" y="6483329"/>
            <a:ext cx="11430000" cy="871434"/>
          </a:xfrm>
          <a:prstGeom prst="rect">
            <a:avLst/>
          </a:prstGeom>
          <a:solidFill>
            <a:srgbClr val="C49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>
                <a:latin typeface="Georgia" panose="02040502050405020303" pitchFamily="18" charset="0"/>
              </a:rPr>
              <a:t>Acknowledgement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C6A696-7DFA-DB29-7038-3451BD25DE50}"/>
              </a:ext>
            </a:extLst>
          </p:cNvPr>
          <p:cNvSpPr/>
          <p:nvPr/>
        </p:nvSpPr>
        <p:spPr>
          <a:xfrm>
            <a:off x="992291" y="25501145"/>
            <a:ext cx="11430000" cy="871434"/>
          </a:xfrm>
          <a:prstGeom prst="rect">
            <a:avLst/>
          </a:prstGeom>
          <a:solidFill>
            <a:srgbClr val="C49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>
                <a:latin typeface="Georgia" panose="02040502050405020303" pitchFamily="18" charset="0"/>
              </a:rPr>
              <a:t>Conclusion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32FC0B-28F8-2151-9422-EDBD228F6821}"/>
              </a:ext>
            </a:extLst>
          </p:cNvPr>
          <p:cNvSpPr txBox="1"/>
          <p:nvPr/>
        </p:nvSpPr>
        <p:spPr>
          <a:xfrm>
            <a:off x="1492542" y="7918644"/>
            <a:ext cx="10475130" cy="8775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3300" b="1" dirty="0">
                <a:latin typeface="Georgia" panose="02040502050405020303" pitchFamily="18" charset="0"/>
              </a:rPr>
              <a:t>WMed Recommended Fonts:</a:t>
            </a:r>
          </a:p>
          <a:p>
            <a:r>
              <a:rPr lang="en-US" sz="3300" dirty="0">
                <a:latin typeface="Georgia" panose="02040502050405020303" pitchFamily="18" charset="0"/>
              </a:rPr>
              <a:t>(Some of these fonts may not be available on your computer.)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300" dirty="0">
                <a:latin typeface="Georgia" panose="02040502050405020303" pitchFamily="18" charset="0"/>
              </a:rPr>
              <a:t>New Caledonia LT Std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300" dirty="0">
                <a:latin typeface="Georgia" panose="02040502050405020303" pitchFamily="18" charset="0"/>
              </a:rPr>
              <a:t>Georgia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300" dirty="0">
                <a:latin typeface="Georgia" panose="02040502050405020303" pitchFamily="18" charset="0"/>
              </a:rPr>
              <a:t>Trade Gothic LT Std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300" dirty="0" err="1">
                <a:latin typeface="Georgia" panose="02040502050405020303" pitchFamily="18" charset="0"/>
              </a:rPr>
              <a:t>Univers</a:t>
            </a:r>
            <a:r>
              <a:rPr lang="en-US" sz="3300" dirty="0">
                <a:latin typeface="Georgia" panose="02040502050405020303" pitchFamily="18" charset="0"/>
              </a:rPr>
              <a:t> LT Std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300" dirty="0">
                <a:latin typeface="Georgia" panose="02040502050405020303" pitchFamily="18" charset="0"/>
              </a:rPr>
              <a:t>Helvetica</a:t>
            </a:r>
          </a:p>
          <a:p>
            <a:r>
              <a:rPr lang="en-US" sz="3300" dirty="0">
                <a:latin typeface="Georgia" panose="02040502050405020303" pitchFamily="18" charset="0"/>
              </a:rPr>
              <a:t>Other fonts may be used but should be easy to read and professional.</a:t>
            </a:r>
          </a:p>
          <a:p>
            <a:endParaRPr lang="en-US" sz="3300" dirty="0">
              <a:latin typeface="Georgia" panose="02040502050405020303" pitchFamily="18" charset="0"/>
            </a:endParaRPr>
          </a:p>
          <a:p>
            <a:r>
              <a:rPr lang="en-US" sz="3300" dirty="0">
                <a:latin typeface="Georgia" panose="02040502050405020303" pitchFamily="18" charset="0"/>
              </a:rPr>
              <a:t>See the </a:t>
            </a:r>
            <a:r>
              <a:rPr lang="en-US" sz="3300" dirty="0">
                <a:latin typeface="Georgia" panose="02040502050405020303" pitchFamily="18" charset="0"/>
                <a:hlinkClick r:id="rId3"/>
              </a:rPr>
              <a:t>WMed Identity Guide</a:t>
            </a:r>
            <a:r>
              <a:rPr lang="en-US" sz="3300" dirty="0">
                <a:latin typeface="Georgia" panose="02040502050405020303" pitchFamily="18" charset="0"/>
              </a:rPr>
              <a:t> for more information and Secondary/Accent colors.</a:t>
            </a:r>
          </a:p>
          <a:p>
            <a:endParaRPr lang="en-US" sz="3300" dirty="0">
              <a:latin typeface="Georgia" panose="02040502050405020303" pitchFamily="18" charset="0"/>
            </a:endParaRPr>
          </a:p>
          <a:p>
            <a:r>
              <a:rPr lang="en-US" sz="3300" dirty="0">
                <a:latin typeface="Georgia" panose="02040502050405020303" pitchFamily="18" charset="0"/>
              </a:rPr>
              <a:t>Please read this paper for more tips:</a:t>
            </a:r>
          </a:p>
          <a:p>
            <a:r>
              <a:rPr lang="en-US" sz="3300" dirty="0">
                <a:latin typeface="Georgia" panose="02040502050405020303" pitchFamily="18" charset="0"/>
              </a:rPr>
              <a:t>https://</a:t>
            </a:r>
            <a:r>
              <a:rPr lang="en-US" sz="3300" dirty="0" err="1">
                <a:latin typeface="Georgia" panose="02040502050405020303" pitchFamily="18" charset="0"/>
              </a:rPr>
              <a:t>qrco.de</a:t>
            </a:r>
            <a:r>
              <a:rPr lang="en-US" sz="3300" dirty="0">
                <a:latin typeface="Georgia" panose="02040502050405020303" pitchFamily="18" charset="0"/>
              </a:rPr>
              <a:t>/</a:t>
            </a:r>
            <a:r>
              <a:rPr lang="en-US" sz="3300" dirty="0" err="1">
                <a:latin typeface="Georgia" panose="02040502050405020303" pitchFamily="18" charset="0"/>
              </a:rPr>
              <a:t>bcrgjy</a:t>
            </a:r>
            <a:endParaRPr lang="en-US" sz="3300" dirty="0">
              <a:latin typeface="Georgia" panose="02040502050405020303" pitchFamily="18" charset="0"/>
            </a:endParaRPr>
          </a:p>
          <a:p>
            <a:endParaRPr lang="en-US" sz="3300" dirty="0">
              <a:latin typeface="Georgia" panose="02040502050405020303" pitchFamily="18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91000D13-EFA9-E620-721C-C754D7C20E41}"/>
              </a:ext>
            </a:extLst>
          </p:cNvPr>
          <p:cNvSpPr txBox="1">
            <a:spLocks/>
          </p:cNvSpPr>
          <p:nvPr/>
        </p:nvSpPr>
        <p:spPr>
          <a:xfrm>
            <a:off x="13407367" y="20701693"/>
            <a:ext cx="9019347" cy="1229387"/>
          </a:xfrm>
          <a:prstGeom prst="rect">
            <a:avLst/>
          </a:prstGeom>
          <a:noFill/>
        </p:spPr>
        <p:txBody>
          <a:bodyPr wrap="square" lIns="68580" tIns="108000" bIns="8100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3000" b="1" dirty="0">
                <a:latin typeface="Georgia" panose="02040502050405020303" pitchFamily="18" charset="0"/>
              </a:rPr>
              <a:t>Figure 1: </a:t>
            </a:r>
            <a:r>
              <a:rPr lang="en-US" sz="3000" dirty="0">
                <a:latin typeface="Georgia" panose="02040502050405020303" pitchFamily="18" charset="0"/>
              </a:rPr>
              <a:t>WMed approved color palette.</a:t>
            </a:r>
          </a:p>
        </p:txBody>
      </p:sp>
      <p:graphicFrame>
        <p:nvGraphicFramePr>
          <p:cNvPr id="30" name="Table 16">
            <a:extLst>
              <a:ext uri="{FF2B5EF4-FFF2-40B4-BE49-F238E27FC236}">
                <a16:creationId xmlns:a16="http://schemas.microsoft.com/office/drawing/2014/main" id="{881A4C8C-A3FA-CA9A-34A1-D0B1188F4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458938"/>
              </p:ext>
            </p:extLst>
          </p:nvPr>
        </p:nvGraphicFramePr>
        <p:xfrm>
          <a:off x="13517146" y="23229361"/>
          <a:ext cx="11430000" cy="314321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857500">
                  <a:extLst>
                    <a:ext uri="{9D8B030D-6E8A-4147-A177-3AD203B41FA5}">
                      <a16:colId xmlns:a16="http://schemas.microsoft.com/office/drawing/2014/main" val="3836872068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50134878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539372988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17963293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Heading 1</a:t>
                      </a:r>
                    </a:p>
                  </a:txBody>
                  <a:tcPr marL="77274" marR="77274" marT="38637" marB="38637" anchor="ctr">
                    <a:solidFill>
                      <a:srgbClr val="C49B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100" dirty="0"/>
                        <a:t>Heading 2</a:t>
                      </a:r>
                    </a:p>
                  </a:txBody>
                  <a:tcPr marL="77274" marR="77274" marT="38637" marB="38637" anchor="ctr">
                    <a:solidFill>
                      <a:srgbClr val="C49B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100" dirty="0"/>
                        <a:t>Heading 3</a:t>
                      </a:r>
                    </a:p>
                  </a:txBody>
                  <a:tcPr marL="77274" marR="77274" marT="38637" marB="38637" anchor="ctr">
                    <a:solidFill>
                      <a:srgbClr val="C49B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100" dirty="0"/>
                        <a:t>Heading 4</a:t>
                      </a:r>
                    </a:p>
                  </a:txBody>
                  <a:tcPr marL="77274" marR="77274" marT="38637" marB="38637" anchor="ctr">
                    <a:solidFill>
                      <a:srgbClr val="C49B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12391"/>
                  </a:ext>
                </a:extLst>
              </a:tr>
              <a:tr h="648376"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extLst>
                  <a:ext uri="{0D108BD9-81ED-4DB2-BD59-A6C34878D82A}">
                    <a16:rowId xmlns:a16="http://schemas.microsoft.com/office/drawing/2014/main" val="1267735297"/>
                  </a:ext>
                </a:extLst>
              </a:tr>
              <a:tr h="648376"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extLst>
                  <a:ext uri="{0D108BD9-81ED-4DB2-BD59-A6C34878D82A}">
                    <a16:rowId xmlns:a16="http://schemas.microsoft.com/office/drawing/2014/main" val="2842230825"/>
                  </a:ext>
                </a:extLst>
              </a:tr>
              <a:tr h="648376"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extLst>
                  <a:ext uri="{0D108BD9-81ED-4DB2-BD59-A6C34878D82A}">
                    <a16:rowId xmlns:a16="http://schemas.microsoft.com/office/drawing/2014/main" val="4143137425"/>
                  </a:ext>
                </a:extLst>
              </a:tr>
              <a:tr h="648376"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extLst>
                  <a:ext uri="{0D108BD9-81ED-4DB2-BD59-A6C34878D82A}">
                    <a16:rowId xmlns:a16="http://schemas.microsoft.com/office/drawing/2014/main" val="255143560"/>
                  </a:ext>
                </a:extLst>
              </a:tr>
            </a:tbl>
          </a:graphicData>
        </a:graphic>
      </p:graphicFrame>
      <p:sp>
        <p:nvSpPr>
          <p:cNvPr id="31" name="Title 1">
            <a:extLst>
              <a:ext uri="{FF2B5EF4-FFF2-40B4-BE49-F238E27FC236}">
                <a16:creationId xmlns:a16="http://schemas.microsoft.com/office/drawing/2014/main" id="{F2116D30-D838-E581-8BB9-BF09731A9D36}"/>
              </a:ext>
            </a:extLst>
          </p:cNvPr>
          <p:cNvSpPr txBox="1">
            <a:spLocks/>
          </p:cNvSpPr>
          <p:nvPr/>
        </p:nvSpPr>
        <p:spPr>
          <a:xfrm>
            <a:off x="13407367" y="26685200"/>
            <a:ext cx="9019347" cy="753545"/>
          </a:xfrm>
          <a:prstGeom prst="rect">
            <a:avLst/>
          </a:prstGeom>
          <a:noFill/>
        </p:spPr>
        <p:txBody>
          <a:bodyPr lIns="68580" tIns="68580" bIns="6858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3000" b="1" dirty="0">
                <a:latin typeface="Georgia" panose="02040502050405020303" pitchFamily="18" charset="0"/>
              </a:rPr>
              <a:t>Table 1: </a:t>
            </a:r>
            <a:r>
              <a:rPr lang="en-US" sz="3000" dirty="0">
                <a:latin typeface="Georgia" panose="02040502050405020303" pitchFamily="18" charset="0"/>
              </a:rPr>
              <a:t>Sample table results</a:t>
            </a:r>
          </a:p>
        </p:txBody>
      </p:sp>
      <p:pic>
        <p:nvPicPr>
          <p:cNvPr id="32" name="Picture 3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F11BCEF1-419A-C4D3-DFBB-19C428BF2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7478" y="7340242"/>
            <a:ext cx="12200084" cy="1337430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A76F7AE3-CFE6-0650-9941-86F8377531D9}"/>
              </a:ext>
            </a:extLst>
          </p:cNvPr>
          <p:cNvSpPr txBox="1">
            <a:spLocks/>
          </p:cNvSpPr>
          <p:nvPr/>
        </p:nvSpPr>
        <p:spPr>
          <a:xfrm>
            <a:off x="1469885" y="26759557"/>
            <a:ext cx="8697190" cy="4708981"/>
          </a:xfrm>
          <a:prstGeom prst="rect">
            <a:avLst/>
          </a:prstGeom>
        </p:spPr>
        <p:txBody>
          <a:bodyPr wrap="square" lIns="68580" tIns="68580" bIns="6858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625" indent="-428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300" dirty="0">
                <a:latin typeface="Georgia" panose="02040502050405020303" pitchFamily="18" charset="0"/>
              </a:rPr>
              <a:t>Simple is good, don’t make things crowded.</a:t>
            </a:r>
          </a:p>
          <a:p>
            <a:pPr marL="428625" indent="-428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300" dirty="0">
                <a:latin typeface="Georgia" panose="02040502050405020303" pitchFamily="18" charset="0"/>
              </a:rPr>
              <a:t>Make important information stand out (Bullets and numbering can improve readability)</a:t>
            </a:r>
          </a:p>
          <a:p>
            <a:pPr marL="428625" indent="-428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300" dirty="0">
                <a:latin typeface="Georgia" panose="02040502050405020303" pitchFamily="18" charset="0"/>
              </a:rPr>
              <a:t>Pay attention to spacing. </a:t>
            </a:r>
          </a:p>
          <a:p>
            <a:pPr marL="428625" indent="-428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300" dirty="0">
                <a:latin typeface="Georgia" panose="02040502050405020303" pitchFamily="18" charset="0"/>
              </a:rPr>
              <a:t>Keep uniform distances down the column and in each section.</a:t>
            </a:r>
          </a:p>
          <a:p>
            <a:pPr marL="428625" indent="-428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300" dirty="0">
                <a:latin typeface="Georgia" panose="02040502050405020303" pitchFamily="18" charset="0"/>
              </a:rPr>
              <a:t>Do not alter the WMed logo.</a:t>
            </a:r>
          </a:p>
          <a:p>
            <a:pPr marL="428625" indent="-428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300" dirty="0">
                <a:latin typeface="Georgia" panose="02040502050405020303" pitchFamily="18" charset="0"/>
              </a:rPr>
              <a:t>Review your .pdf copy before submission.</a:t>
            </a:r>
          </a:p>
        </p:txBody>
      </p:sp>
    </p:spTree>
    <p:extLst>
      <p:ext uri="{BB962C8B-B14F-4D97-AF65-F5344CB8AC3E}">
        <p14:creationId xmlns:p14="http://schemas.microsoft.com/office/powerpoint/2010/main" val="1370565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2">
            <a:extLst>
              <a:ext uri="{FF2B5EF4-FFF2-40B4-BE49-F238E27FC236}">
                <a16:creationId xmlns:a16="http://schemas.microsoft.com/office/drawing/2014/main" id="{8ADEBE15-58D1-A04D-9676-9885EB6ED8B4}"/>
              </a:ext>
            </a:extLst>
          </p:cNvPr>
          <p:cNvSpPr txBox="1"/>
          <p:nvPr/>
        </p:nvSpPr>
        <p:spPr>
          <a:xfrm>
            <a:off x="10970436" y="633680"/>
            <a:ext cx="2682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Poster Title Here</a:t>
            </a:r>
          </a:p>
        </p:txBody>
      </p:sp>
      <p:sp>
        <p:nvSpPr>
          <p:cNvPr id="5" name="TextBox 62">
            <a:extLst>
              <a:ext uri="{FF2B5EF4-FFF2-40B4-BE49-F238E27FC236}">
                <a16:creationId xmlns:a16="http://schemas.microsoft.com/office/drawing/2014/main" id="{51E441F4-81E0-B146-8B17-A5B85BE77834}"/>
              </a:ext>
            </a:extLst>
          </p:cNvPr>
          <p:cNvSpPr txBox="1"/>
          <p:nvPr/>
        </p:nvSpPr>
        <p:spPr>
          <a:xfrm>
            <a:off x="10970436" y="2010926"/>
            <a:ext cx="26822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Presenting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author name </a:t>
            </a:r>
            <a:r>
              <a:rPr kumimoji="0" lang="en-US" sz="6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(underlined)</a:t>
            </a:r>
            <a:r>
              <a:rPr kumimoji="0" lang="en-US" sz="6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other co-author’s names</a:t>
            </a:r>
          </a:p>
        </p:txBody>
      </p:sp>
      <p:sp>
        <p:nvSpPr>
          <p:cNvPr id="6" name="TextBox 64">
            <a:extLst>
              <a:ext uri="{FF2B5EF4-FFF2-40B4-BE49-F238E27FC236}">
                <a16:creationId xmlns:a16="http://schemas.microsoft.com/office/drawing/2014/main" id="{9B5338DE-FB8B-8147-80A0-5379C6C81290}"/>
              </a:ext>
            </a:extLst>
          </p:cNvPr>
          <p:cNvSpPr txBox="1"/>
          <p:nvPr/>
        </p:nvSpPr>
        <p:spPr>
          <a:xfrm>
            <a:off x="10970436" y="3132806"/>
            <a:ext cx="26822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+mn-cs"/>
              </a:rPr>
              <a:t>Affiliation: Department and/or program, institution, city, state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EED6DFF-9956-23D5-A62B-458D8FA3F1C1}"/>
              </a:ext>
            </a:extLst>
          </p:cNvPr>
          <p:cNvSpPr txBox="1">
            <a:spLocks/>
          </p:cNvSpPr>
          <p:nvPr/>
        </p:nvSpPr>
        <p:spPr>
          <a:xfrm>
            <a:off x="-1714500" y="4150830"/>
            <a:ext cx="41558400" cy="1626756"/>
          </a:xfrm>
          <a:prstGeom prst="rect">
            <a:avLst/>
          </a:prstGeom>
        </p:spPr>
        <p:txBody>
          <a:bodyPr lIns="685800" tIns="685800" rIns="685800" bIns="68580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02336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State the key point or takeaway of your poster here. Add descriptive visuals and supporting data below.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286A327-D681-C879-360F-451B4EC96485}"/>
              </a:ext>
            </a:extLst>
          </p:cNvPr>
          <p:cNvSpPr txBox="1">
            <a:spLocks/>
          </p:cNvSpPr>
          <p:nvPr/>
        </p:nvSpPr>
        <p:spPr>
          <a:xfrm>
            <a:off x="915795" y="18931554"/>
            <a:ext cx="10476770" cy="5127566"/>
          </a:xfrm>
          <a:prstGeom prst="rect">
            <a:avLst/>
          </a:prstGeom>
        </p:spPr>
        <p:txBody>
          <a:bodyPr wrap="square" lIns="68580" tIns="68580" bIns="6858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When Submitting your file:</a:t>
            </a:r>
          </a:p>
          <a:p>
            <a:pPr marL="0" marR="0" lvl="0" indent="0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The file name should be 3-4 words of your title followed by the FIRST author’s last name.</a:t>
            </a: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For research day the file name MUST be the abstract ID, followed by the FIRST author’s last name.</a:t>
            </a: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EXAMPLE: 205_Smith.pdf</a:t>
            </a: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A PowerPoint copy should always be retained. Save as a .pdf for submission to printing.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4F1A245-4A0B-0A9B-F428-6A0791D57F9D}"/>
              </a:ext>
            </a:extLst>
          </p:cNvPr>
          <p:cNvSpPr txBox="1">
            <a:spLocks/>
          </p:cNvSpPr>
          <p:nvPr/>
        </p:nvSpPr>
        <p:spPr>
          <a:xfrm>
            <a:off x="26135334" y="13562166"/>
            <a:ext cx="10568140" cy="1649619"/>
          </a:xfrm>
          <a:prstGeom prst="rect">
            <a:avLst/>
          </a:prstGeom>
        </p:spPr>
        <p:txBody>
          <a:bodyPr wrap="square" lIns="68580" tIns="68580" bIns="6858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9338965-8CCD-60AF-54D6-F17E657B9D38}"/>
              </a:ext>
            </a:extLst>
          </p:cNvPr>
          <p:cNvSpPr txBox="1">
            <a:spLocks/>
          </p:cNvSpPr>
          <p:nvPr/>
        </p:nvSpPr>
        <p:spPr>
          <a:xfrm>
            <a:off x="26131805" y="7864634"/>
            <a:ext cx="10496559" cy="1649619"/>
          </a:xfrm>
          <a:prstGeom prst="rect">
            <a:avLst/>
          </a:prstGeom>
        </p:spPr>
        <p:txBody>
          <a:bodyPr wrap="square" lIns="68580" tIns="68580" bIns="6858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Adipiscing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elit, sed do eiusmod tempor incididunt ut labore et dolore magna aliqua. Ut enim ad minim veniam, quis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nostrud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exercitation.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6502CB-1581-F910-1386-08847E026153}"/>
              </a:ext>
            </a:extLst>
          </p:cNvPr>
          <p:cNvSpPr/>
          <p:nvPr/>
        </p:nvSpPr>
        <p:spPr>
          <a:xfrm>
            <a:off x="804203" y="6483329"/>
            <a:ext cx="11658600" cy="871434"/>
          </a:xfrm>
          <a:prstGeom prst="rect">
            <a:avLst/>
          </a:prstGeom>
          <a:solidFill>
            <a:srgbClr val="512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Introduction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72FF0C-2890-C860-07F7-52FC1A0997A9}"/>
              </a:ext>
            </a:extLst>
          </p:cNvPr>
          <p:cNvSpPr/>
          <p:nvPr/>
        </p:nvSpPr>
        <p:spPr>
          <a:xfrm>
            <a:off x="804203" y="17476516"/>
            <a:ext cx="11658600" cy="871434"/>
          </a:xfrm>
          <a:prstGeom prst="rect">
            <a:avLst/>
          </a:prstGeom>
          <a:solidFill>
            <a:srgbClr val="512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Methods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14B054-A552-674F-0B68-66DDACEF55AC}"/>
              </a:ext>
            </a:extLst>
          </p:cNvPr>
          <p:cNvSpPr/>
          <p:nvPr/>
        </p:nvSpPr>
        <p:spPr>
          <a:xfrm>
            <a:off x="13368528" y="6464938"/>
            <a:ext cx="11658600" cy="871434"/>
          </a:xfrm>
          <a:prstGeom prst="rect">
            <a:avLst/>
          </a:prstGeom>
          <a:solidFill>
            <a:srgbClr val="512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Results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3356E2-9B94-155D-85DB-0D817617C055}"/>
              </a:ext>
            </a:extLst>
          </p:cNvPr>
          <p:cNvSpPr/>
          <p:nvPr/>
        </p:nvSpPr>
        <p:spPr>
          <a:xfrm>
            <a:off x="25838416" y="12264265"/>
            <a:ext cx="11658600" cy="871434"/>
          </a:xfrm>
          <a:prstGeom prst="rect">
            <a:avLst/>
          </a:prstGeom>
          <a:solidFill>
            <a:srgbClr val="512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References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A721D8-A9E2-B076-017E-15F037E1CA03}"/>
              </a:ext>
            </a:extLst>
          </p:cNvPr>
          <p:cNvSpPr/>
          <p:nvPr/>
        </p:nvSpPr>
        <p:spPr>
          <a:xfrm>
            <a:off x="25838417" y="6483329"/>
            <a:ext cx="11658600" cy="871434"/>
          </a:xfrm>
          <a:prstGeom prst="rect">
            <a:avLst/>
          </a:prstGeom>
          <a:solidFill>
            <a:srgbClr val="512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Acknowledgement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C6A696-7DFA-DB29-7038-3451BD25DE50}"/>
              </a:ext>
            </a:extLst>
          </p:cNvPr>
          <p:cNvSpPr/>
          <p:nvPr/>
        </p:nvSpPr>
        <p:spPr>
          <a:xfrm>
            <a:off x="830529" y="25501145"/>
            <a:ext cx="11658600" cy="871434"/>
          </a:xfrm>
          <a:prstGeom prst="rect">
            <a:avLst/>
          </a:prstGeom>
          <a:solidFill>
            <a:srgbClr val="512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Conclusion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32FC0B-28F8-2151-9422-EDBD228F6821}"/>
              </a:ext>
            </a:extLst>
          </p:cNvPr>
          <p:cNvSpPr txBox="1"/>
          <p:nvPr/>
        </p:nvSpPr>
        <p:spPr>
          <a:xfrm>
            <a:off x="893453" y="7918644"/>
            <a:ext cx="10475130" cy="8775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WMed Recommended Fonts: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(Some of these fonts may not be available on your computer.)</a:t>
            </a:r>
          </a:p>
          <a:p>
            <a:pPr marL="428625" marR="0" lvl="0" indent="-428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New Caledonia LT Std</a:t>
            </a:r>
          </a:p>
          <a:p>
            <a:pPr marL="428625" marR="0" lvl="0" indent="-428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Georgia</a:t>
            </a:r>
          </a:p>
          <a:p>
            <a:pPr marL="428625" marR="0" lvl="0" indent="-428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Trade Gothic LT Std</a:t>
            </a:r>
          </a:p>
          <a:p>
            <a:pPr marL="428625" marR="0" lvl="0" indent="-428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Univers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LT Std</a:t>
            </a:r>
          </a:p>
          <a:p>
            <a:pPr marL="428625" marR="0" lvl="0" indent="-428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Helvetica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Other fonts may be used but should be easy to read and professional.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See the 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hlinkClick r:id="rId3"/>
              </a:rPr>
              <a:t>WMed Identity Guide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more information and Secondary/Accent colors.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Please read this paper for more tips: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https://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qrco.de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/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bcrgjy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91000D13-EFA9-E620-721C-C754D7C20E41}"/>
              </a:ext>
            </a:extLst>
          </p:cNvPr>
          <p:cNvSpPr txBox="1">
            <a:spLocks/>
          </p:cNvSpPr>
          <p:nvPr/>
        </p:nvSpPr>
        <p:spPr>
          <a:xfrm>
            <a:off x="13344305" y="20953941"/>
            <a:ext cx="9019347" cy="1229387"/>
          </a:xfrm>
          <a:prstGeom prst="rect">
            <a:avLst/>
          </a:prstGeom>
          <a:noFill/>
        </p:spPr>
        <p:txBody>
          <a:bodyPr wrap="square" lIns="68580" tIns="108000" bIns="8100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02336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Figure 1: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WMed approved color palette.</a:t>
            </a:r>
          </a:p>
        </p:txBody>
      </p:sp>
      <p:graphicFrame>
        <p:nvGraphicFramePr>
          <p:cNvPr id="30" name="Table 16">
            <a:extLst>
              <a:ext uri="{FF2B5EF4-FFF2-40B4-BE49-F238E27FC236}">
                <a16:creationId xmlns:a16="http://schemas.microsoft.com/office/drawing/2014/main" id="{881A4C8C-A3FA-CA9A-34A1-D0B1188F4E56}"/>
              </a:ext>
            </a:extLst>
          </p:cNvPr>
          <p:cNvGraphicFramePr>
            <a:graphicFrameLocks noGrp="1"/>
          </p:cNvGraphicFramePr>
          <p:nvPr/>
        </p:nvGraphicFramePr>
        <p:xfrm>
          <a:off x="13095276" y="23139055"/>
          <a:ext cx="12207168" cy="32418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051792">
                  <a:extLst>
                    <a:ext uri="{9D8B030D-6E8A-4147-A177-3AD203B41FA5}">
                      <a16:colId xmlns:a16="http://schemas.microsoft.com/office/drawing/2014/main" val="3836872068"/>
                    </a:ext>
                  </a:extLst>
                </a:gridCol>
                <a:gridCol w="3051792">
                  <a:extLst>
                    <a:ext uri="{9D8B030D-6E8A-4147-A177-3AD203B41FA5}">
                      <a16:colId xmlns:a16="http://schemas.microsoft.com/office/drawing/2014/main" val="2501348781"/>
                    </a:ext>
                  </a:extLst>
                </a:gridCol>
                <a:gridCol w="3051792">
                  <a:extLst>
                    <a:ext uri="{9D8B030D-6E8A-4147-A177-3AD203B41FA5}">
                      <a16:colId xmlns:a16="http://schemas.microsoft.com/office/drawing/2014/main" val="539372988"/>
                    </a:ext>
                  </a:extLst>
                </a:gridCol>
                <a:gridCol w="3051792">
                  <a:extLst>
                    <a:ext uri="{9D8B030D-6E8A-4147-A177-3AD203B41FA5}">
                      <a16:colId xmlns:a16="http://schemas.microsoft.com/office/drawing/2014/main" val="1796329334"/>
                    </a:ext>
                  </a:extLst>
                </a:gridCol>
              </a:tblGrid>
              <a:tr h="648376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Heading 1</a:t>
                      </a:r>
                    </a:p>
                  </a:txBody>
                  <a:tcPr marL="77274" marR="77274" marT="38637" marB="38637" anchor="ctr">
                    <a:solidFill>
                      <a:srgbClr val="502C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100" dirty="0"/>
                        <a:t>Heading 2</a:t>
                      </a:r>
                    </a:p>
                  </a:txBody>
                  <a:tcPr marL="77274" marR="77274" marT="38637" marB="38637" anchor="ctr">
                    <a:solidFill>
                      <a:srgbClr val="502C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100" dirty="0"/>
                        <a:t>Heading 3</a:t>
                      </a:r>
                    </a:p>
                  </a:txBody>
                  <a:tcPr marL="77274" marR="77274" marT="38637" marB="38637" anchor="ctr">
                    <a:solidFill>
                      <a:srgbClr val="502C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100" dirty="0"/>
                        <a:t>Heading 4</a:t>
                      </a:r>
                    </a:p>
                  </a:txBody>
                  <a:tcPr marL="77274" marR="77274" marT="38637" marB="38637" anchor="ctr">
                    <a:solidFill>
                      <a:srgbClr val="502C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12391"/>
                  </a:ext>
                </a:extLst>
              </a:tr>
              <a:tr h="648376"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extLst>
                  <a:ext uri="{0D108BD9-81ED-4DB2-BD59-A6C34878D82A}">
                    <a16:rowId xmlns:a16="http://schemas.microsoft.com/office/drawing/2014/main" val="1267735297"/>
                  </a:ext>
                </a:extLst>
              </a:tr>
              <a:tr h="648376"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extLst>
                  <a:ext uri="{0D108BD9-81ED-4DB2-BD59-A6C34878D82A}">
                    <a16:rowId xmlns:a16="http://schemas.microsoft.com/office/drawing/2014/main" val="2842230825"/>
                  </a:ext>
                </a:extLst>
              </a:tr>
              <a:tr h="648376"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extLst>
                  <a:ext uri="{0D108BD9-81ED-4DB2-BD59-A6C34878D82A}">
                    <a16:rowId xmlns:a16="http://schemas.microsoft.com/office/drawing/2014/main" val="4143137425"/>
                  </a:ext>
                </a:extLst>
              </a:tr>
              <a:tr h="648376"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extLst>
                  <a:ext uri="{0D108BD9-81ED-4DB2-BD59-A6C34878D82A}">
                    <a16:rowId xmlns:a16="http://schemas.microsoft.com/office/drawing/2014/main" val="255143560"/>
                  </a:ext>
                </a:extLst>
              </a:tr>
            </a:tbl>
          </a:graphicData>
        </a:graphic>
      </p:graphicFrame>
      <p:sp>
        <p:nvSpPr>
          <p:cNvPr id="31" name="Title 1">
            <a:extLst>
              <a:ext uri="{FF2B5EF4-FFF2-40B4-BE49-F238E27FC236}">
                <a16:creationId xmlns:a16="http://schemas.microsoft.com/office/drawing/2014/main" id="{F2116D30-D838-E581-8BB9-BF09731A9D36}"/>
              </a:ext>
            </a:extLst>
          </p:cNvPr>
          <p:cNvSpPr txBox="1">
            <a:spLocks/>
          </p:cNvSpPr>
          <p:nvPr/>
        </p:nvSpPr>
        <p:spPr>
          <a:xfrm>
            <a:off x="13344305" y="26685200"/>
            <a:ext cx="9019347" cy="753545"/>
          </a:xfrm>
          <a:prstGeom prst="rect">
            <a:avLst/>
          </a:prstGeom>
          <a:noFill/>
        </p:spPr>
        <p:txBody>
          <a:bodyPr lIns="68580" tIns="68580" bIns="6858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02336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Table 1: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Sample table results</a:t>
            </a:r>
          </a:p>
        </p:txBody>
      </p:sp>
      <p:pic>
        <p:nvPicPr>
          <p:cNvPr id="32" name="Picture 3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F11BCEF1-419A-C4D3-DFBB-19C428BF2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4319" y="7718614"/>
            <a:ext cx="12200084" cy="1337430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A76F7AE3-CFE6-0650-9941-86F8377531D9}"/>
              </a:ext>
            </a:extLst>
          </p:cNvPr>
          <p:cNvSpPr txBox="1">
            <a:spLocks/>
          </p:cNvSpPr>
          <p:nvPr/>
        </p:nvSpPr>
        <p:spPr>
          <a:xfrm>
            <a:off x="870796" y="26759557"/>
            <a:ext cx="8697190" cy="4708981"/>
          </a:xfrm>
          <a:prstGeom prst="rect">
            <a:avLst/>
          </a:prstGeom>
        </p:spPr>
        <p:txBody>
          <a:bodyPr wrap="square" lIns="68580" tIns="68580" bIns="6858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Simple is good, don’t make things crowded.</a:t>
            </a:r>
          </a:p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Make important information stand out (Bullets and numbering can improve readability)</a:t>
            </a:r>
          </a:p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Pay attention to spacing. </a:t>
            </a:r>
          </a:p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Keep uniform distances down the column and in each section.</a:t>
            </a:r>
          </a:p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Do not alter the WMed logo.</a:t>
            </a:r>
          </a:p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Review your .pdf copy before submission.</a:t>
            </a:r>
          </a:p>
        </p:txBody>
      </p:sp>
    </p:spTree>
    <p:extLst>
      <p:ext uri="{BB962C8B-B14F-4D97-AF65-F5344CB8AC3E}">
        <p14:creationId xmlns:p14="http://schemas.microsoft.com/office/powerpoint/2010/main" val="248077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2">
            <a:extLst>
              <a:ext uri="{FF2B5EF4-FFF2-40B4-BE49-F238E27FC236}">
                <a16:creationId xmlns:a16="http://schemas.microsoft.com/office/drawing/2014/main" id="{8ADEBE15-58D1-A04D-9676-9885EB6ED8B4}"/>
              </a:ext>
            </a:extLst>
          </p:cNvPr>
          <p:cNvSpPr txBox="1"/>
          <p:nvPr/>
        </p:nvSpPr>
        <p:spPr>
          <a:xfrm>
            <a:off x="10553700" y="665211"/>
            <a:ext cx="2682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Poster Title Here</a:t>
            </a:r>
          </a:p>
        </p:txBody>
      </p:sp>
      <p:sp>
        <p:nvSpPr>
          <p:cNvPr id="5" name="TextBox 62">
            <a:extLst>
              <a:ext uri="{FF2B5EF4-FFF2-40B4-BE49-F238E27FC236}">
                <a16:creationId xmlns:a16="http://schemas.microsoft.com/office/drawing/2014/main" id="{51E441F4-81E0-B146-8B17-A5B85BE77834}"/>
              </a:ext>
            </a:extLst>
          </p:cNvPr>
          <p:cNvSpPr txBox="1"/>
          <p:nvPr/>
        </p:nvSpPr>
        <p:spPr>
          <a:xfrm>
            <a:off x="10553700" y="2105519"/>
            <a:ext cx="26822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Presenting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author name </a:t>
            </a:r>
            <a:r>
              <a:rPr kumimoji="0" lang="en-US" sz="6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(underlined)</a:t>
            </a:r>
            <a:r>
              <a:rPr kumimoji="0" lang="en-US" sz="6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other co-author’s names</a:t>
            </a:r>
          </a:p>
        </p:txBody>
      </p:sp>
      <p:sp>
        <p:nvSpPr>
          <p:cNvPr id="6" name="TextBox 64">
            <a:extLst>
              <a:ext uri="{FF2B5EF4-FFF2-40B4-BE49-F238E27FC236}">
                <a16:creationId xmlns:a16="http://schemas.microsoft.com/office/drawing/2014/main" id="{9B5338DE-FB8B-8147-80A0-5379C6C81290}"/>
              </a:ext>
            </a:extLst>
          </p:cNvPr>
          <p:cNvSpPr txBox="1"/>
          <p:nvPr/>
        </p:nvSpPr>
        <p:spPr>
          <a:xfrm>
            <a:off x="10553700" y="3227399"/>
            <a:ext cx="26822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+mn-cs"/>
              </a:rPr>
              <a:t>Affiliation: Department and/or program, institution, city, state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EED6DFF-9956-23D5-A62B-458D8FA3F1C1}"/>
              </a:ext>
            </a:extLst>
          </p:cNvPr>
          <p:cNvSpPr txBox="1">
            <a:spLocks/>
          </p:cNvSpPr>
          <p:nvPr/>
        </p:nvSpPr>
        <p:spPr>
          <a:xfrm>
            <a:off x="-1714500" y="5349008"/>
            <a:ext cx="41558400" cy="1626756"/>
          </a:xfrm>
          <a:prstGeom prst="rect">
            <a:avLst/>
          </a:prstGeom>
        </p:spPr>
        <p:txBody>
          <a:bodyPr lIns="685800" tIns="685800" rIns="685800" bIns="68580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02336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State the key point or takeaway of your poster here. Add descriptive visuals and supporting data below.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286A327-D681-C879-360F-451B4EC96485}"/>
              </a:ext>
            </a:extLst>
          </p:cNvPr>
          <p:cNvSpPr txBox="1">
            <a:spLocks/>
          </p:cNvSpPr>
          <p:nvPr/>
        </p:nvSpPr>
        <p:spPr>
          <a:xfrm>
            <a:off x="915795" y="19467581"/>
            <a:ext cx="10476770" cy="5127566"/>
          </a:xfrm>
          <a:prstGeom prst="rect">
            <a:avLst/>
          </a:prstGeom>
        </p:spPr>
        <p:txBody>
          <a:bodyPr wrap="square" lIns="68580" tIns="68580" bIns="6858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When Submitting your file:</a:t>
            </a:r>
          </a:p>
          <a:p>
            <a:pPr marL="0" marR="0" lvl="0" indent="0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The file name should be 3-4 words of your title followed by the FIRST author’s last name.</a:t>
            </a: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For research day the file name MUST be the abstract ID, followed by the FIRST author’s last name.</a:t>
            </a: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EXAMPLE: 205_Smith.pdf</a:t>
            </a: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A PowerPoint copy should always be retained. Save as a .pdf for submission to printing.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4F1A245-4A0B-0A9B-F428-6A0791D57F9D}"/>
              </a:ext>
            </a:extLst>
          </p:cNvPr>
          <p:cNvSpPr txBox="1">
            <a:spLocks/>
          </p:cNvSpPr>
          <p:nvPr/>
        </p:nvSpPr>
        <p:spPr>
          <a:xfrm>
            <a:off x="26135334" y="14098193"/>
            <a:ext cx="10568140" cy="1649619"/>
          </a:xfrm>
          <a:prstGeom prst="rect">
            <a:avLst/>
          </a:prstGeom>
        </p:spPr>
        <p:txBody>
          <a:bodyPr wrap="square" lIns="68580" tIns="68580" bIns="6858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9338965-8CCD-60AF-54D6-F17E657B9D38}"/>
              </a:ext>
            </a:extLst>
          </p:cNvPr>
          <p:cNvSpPr txBox="1">
            <a:spLocks/>
          </p:cNvSpPr>
          <p:nvPr/>
        </p:nvSpPr>
        <p:spPr>
          <a:xfrm>
            <a:off x="26131805" y="8400661"/>
            <a:ext cx="10496559" cy="1649619"/>
          </a:xfrm>
          <a:prstGeom prst="rect">
            <a:avLst/>
          </a:prstGeom>
        </p:spPr>
        <p:txBody>
          <a:bodyPr wrap="square" lIns="68580" tIns="68580" bIns="6858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Adipiscing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elit, sed do eiusmod tempor incididunt ut labore et dolore magna aliqua. Ut enim ad minim veniam, quis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nostrud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exercitation.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6502CB-1581-F910-1386-08847E026153}"/>
              </a:ext>
            </a:extLst>
          </p:cNvPr>
          <p:cNvSpPr/>
          <p:nvPr/>
        </p:nvSpPr>
        <p:spPr>
          <a:xfrm>
            <a:off x="366876" y="7019356"/>
            <a:ext cx="12200083" cy="871434"/>
          </a:xfrm>
          <a:prstGeom prst="rect">
            <a:avLst/>
          </a:prstGeom>
          <a:solidFill>
            <a:srgbClr val="512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Introduction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72FF0C-2890-C860-07F7-52FC1A0997A9}"/>
              </a:ext>
            </a:extLst>
          </p:cNvPr>
          <p:cNvSpPr/>
          <p:nvPr/>
        </p:nvSpPr>
        <p:spPr>
          <a:xfrm>
            <a:off x="366876" y="18012543"/>
            <a:ext cx="12200083" cy="871434"/>
          </a:xfrm>
          <a:prstGeom prst="rect">
            <a:avLst/>
          </a:prstGeom>
          <a:solidFill>
            <a:srgbClr val="512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Methods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14B054-A552-674F-0B68-66DDACEF55AC}"/>
              </a:ext>
            </a:extLst>
          </p:cNvPr>
          <p:cNvSpPr/>
          <p:nvPr/>
        </p:nvSpPr>
        <p:spPr>
          <a:xfrm>
            <a:off x="13103352" y="7000965"/>
            <a:ext cx="12200083" cy="871434"/>
          </a:xfrm>
          <a:prstGeom prst="rect">
            <a:avLst/>
          </a:prstGeom>
          <a:solidFill>
            <a:srgbClr val="512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Results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3356E2-9B94-155D-85DB-0D817617C055}"/>
              </a:ext>
            </a:extLst>
          </p:cNvPr>
          <p:cNvSpPr/>
          <p:nvPr/>
        </p:nvSpPr>
        <p:spPr>
          <a:xfrm>
            <a:off x="25838416" y="12800292"/>
            <a:ext cx="12200083" cy="871434"/>
          </a:xfrm>
          <a:prstGeom prst="rect">
            <a:avLst/>
          </a:prstGeom>
          <a:solidFill>
            <a:srgbClr val="512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References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A721D8-A9E2-B076-017E-15F037E1CA03}"/>
              </a:ext>
            </a:extLst>
          </p:cNvPr>
          <p:cNvSpPr/>
          <p:nvPr/>
        </p:nvSpPr>
        <p:spPr>
          <a:xfrm>
            <a:off x="25838417" y="7019356"/>
            <a:ext cx="12200083" cy="871434"/>
          </a:xfrm>
          <a:prstGeom prst="rect">
            <a:avLst/>
          </a:prstGeom>
          <a:solidFill>
            <a:srgbClr val="512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Acknowledgement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C6A696-7DFA-DB29-7038-3451BD25DE50}"/>
              </a:ext>
            </a:extLst>
          </p:cNvPr>
          <p:cNvSpPr/>
          <p:nvPr/>
        </p:nvSpPr>
        <p:spPr>
          <a:xfrm>
            <a:off x="393202" y="26037172"/>
            <a:ext cx="12200083" cy="871434"/>
          </a:xfrm>
          <a:prstGeom prst="rect">
            <a:avLst/>
          </a:prstGeom>
          <a:solidFill>
            <a:srgbClr val="512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Conclusion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32FC0B-28F8-2151-9422-EDBD228F6821}"/>
              </a:ext>
            </a:extLst>
          </p:cNvPr>
          <p:cNvSpPr txBox="1"/>
          <p:nvPr/>
        </p:nvSpPr>
        <p:spPr>
          <a:xfrm>
            <a:off x="893453" y="8454671"/>
            <a:ext cx="10475130" cy="8775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WMed Recommended Fonts: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(Some of these fonts may not be available on your computer.)</a:t>
            </a:r>
          </a:p>
          <a:p>
            <a:pPr marL="428625" marR="0" lvl="0" indent="-428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New Caledonia LT Std</a:t>
            </a:r>
          </a:p>
          <a:p>
            <a:pPr marL="428625" marR="0" lvl="0" indent="-428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Georgia</a:t>
            </a:r>
          </a:p>
          <a:p>
            <a:pPr marL="428625" marR="0" lvl="0" indent="-428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Trade Gothic LT Std</a:t>
            </a:r>
          </a:p>
          <a:p>
            <a:pPr marL="428625" marR="0" lvl="0" indent="-428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Univers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LT Std</a:t>
            </a:r>
          </a:p>
          <a:p>
            <a:pPr marL="428625" marR="0" lvl="0" indent="-428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Helvetica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Other fonts may be used but should be easy to read and professional.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See the 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hlinkClick r:id="rId3"/>
              </a:rPr>
              <a:t>WMed Identity Guide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more information and Secondary/Accent colors.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Please read this paper for more tips: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https://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qrco.de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/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bcrgjy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91000D13-EFA9-E620-721C-C754D7C20E41}"/>
              </a:ext>
            </a:extLst>
          </p:cNvPr>
          <p:cNvSpPr txBox="1">
            <a:spLocks/>
          </p:cNvSpPr>
          <p:nvPr/>
        </p:nvSpPr>
        <p:spPr>
          <a:xfrm>
            <a:off x="13344305" y="21489968"/>
            <a:ext cx="9019347" cy="1229387"/>
          </a:xfrm>
          <a:prstGeom prst="rect">
            <a:avLst/>
          </a:prstGeom>
          <a:noFill/>
        </p:spPr>
        <p:txBody>
          <a:bodyPr wrap="square" lIns="68580" tIns="108000" bIns="8100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02336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Figure 1: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WMed approved color palette.</a:t>
            </a:r>
          </a:p>
        </p:txBody>
      </p:sp>
      <p:graphicFrame>
        <p:nvGraphicFramePr>
          <p:cNvPr id="30" name="Table 16">
            <a:extLst>
              <a:ext uri="{FF2B5EF4-FFF2-40B4-BE49-F238E27FC236}">
                <a16:creationId xmlns:a16="http://schemas.microsoft.com/office/drawing/2014/main" id="{881A4C8C-A3FA-CA9A-34A1-D0B1188F4E56}"/>
              </a:ext>
            </a:extLst>
          </p:cNvPr>
          <p:cNvGraphicFramePr>
            <a:graphicFrameLocks noGrp="1"/>
          </p:cNvGraphicFramePr>
          <p:nvPr/>
        </p:nvGraphicFramePr>
        <p:xfrm>
          <a:off x="13095276" y="23675082"/>
          <a:ext cx="12207168" cy="32418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051792">
                  <a:extLst>
                    <a:ext uri="{9D8B030D-6E8A-4147-A177-3AD203B41FA5}">
                      <a16:colId xmlns:a16="http://schemas.microsoft.com/office/drawing/2014/main" val="3836872068"/>
                    </a:ext>
                  </a:extLst>
                </a:gridCol>
                <a:gridCol w="3051792">
                  <a:extLst>
                    <a:ext uri="{9D8B030D-6E8A-4147-A177-3AD203B41FA5}">
                      <a16:colId xmlns:a16="http://schemas.microsoft.com/office/drawing/2014/main" val="2501348781"/>
                    </a:ext>
                  </a:extLst>
                </a:gridCol>
                <a:gridCol w="3051792">
                  <a:extLst>
                    <a:ext uri="{9D8B030D-6E8A-4147-A177-3AD203B41FA5}">
                      <a16:colId xmlns:a16="http://schemas.microsoft.com/office/drawing/2014/main" val="539372988"/>
                    </a:ext>
                  </a:extLst>
                </a:gridCol>
                <a:gridCol w="3051792">
                  <a:extLst>
                    <a:ext uri="{9D8B030D-6E8A-4147-A177-3AD203B41FA5}">
                      <a16:colId xmlns:a16="http://schemas.microsoft.com/office/drawing/2014/main" val="1796329334"/>
                    </a:ext>
                  </a:extLst>
                </a:gridCol>
              </a:tblGrid>
              <a:tr h="648376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Heading 1</a:t>
                      </a:r>
                    </a:p>
                  </a:txBody>
                  <a:tcPr marL="77274" marR="77274" marT="38637" marB="38637" anchor="ctr">
                    <a:solidFill>
                      <a:srgbClr val="502C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100" dirty="0"/>
                        <a:t>Heading 2</a:t>
                      </a:r>
                    </a:p>
                  </a:txBody>
                  <a:tcPr marL="77274" marR="77274" marT="38637" marB="38637" anchor="ctr">
                    <a:solidFill>
                      <a:srgbClr val="502C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100" dirty="0"/>
                        <a:t>Heading 3</a:t>
                      </a:r>
                    </a:p>
                  </a:txBody>
                  <a:tcPr marL="77274" marR="77274" marT="38637" marB="38637" anchor="ctr">
                    <a:solidFill>
                      <a:srgbClr val="502C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100" dirty="0"/>
                        <a:t>Heading 4</a:t>
                      </a:r>
                    </a:p>
                  </a:txBody>
                  <a:tcPr marL="77274" marR="77274" marT="38637" marB="38637" anchor="ctr">
                    <a:solidFill>
                      <a:srgbClr val="502C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12391"/>
                  </a:ext>
                </a:extLst>
              </a:tr>
              <a:tr h="648376"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extLst>
                  <a:ext uri="{0D108BD9-81ED-4DB2-BD59-A6C34878D82A}">
                    <a16:rowId xmlns:a16="http://schemas.microsoft.com/office/drawing/2014/main" val="1267735297"/>
                  </a:ext>
                </a:extLst>
              </a:tr>
              <a:tr h="648376"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extLst>
                  <a:ext uri="{0D108BD9-81ED-4DB2-BD59-A6C34878D82A}">
                    <a16:rowId xmlns:a16="http://schemas.microsoft.com/office/drawing/2014/main" val="2842230825"/>
                  </a:ext>
                </a:extLst>
              </a:tr>
              <a:tr h="648376"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extLst>
                  <a:ext uri="{0D108BD9-81ED-4DB2-BD59-A6C34878D82A}">
                    <a16:rowId xmlns:a16="http://schemas.microsoft.com/office/drawing/2014/main" val="4143137425"/>
                  </a:ext>
                </a:extLst>
              </a:tr>
              <a:tr h="648376"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extLst>
                  <a:ext uri="{0D108BD9-81ED-4DB2-BD59-A6C34878D82A}">
                    <a16:rowId xmlns:a16="http://schemas.microsoft.com/office/drawing/2014/main" val="255143560"/>
                  </a:ext>
                </a:extLst>
              </a:tr>
            </a:tbl>
          </a:graphicData>
        </a:graphic>
      </p:graphicFrame>
      <p:sp>
        <p:nvSpPr>
          <p:cNvPr id="31" name="Title 1">
            <a:extLst>
              <a:ext uri="{FF2B5EF4-FFF2-40B4-BE49-F238E27FC236}">
                <a16:creationId xmlns:a16="http://schemas.microsoft.com/office/drawing/2014/main" id="{F2116D30-D838-E581-8BB9-BF09731A9D36}"/>
              </a:ext>
            </a:extLst>
          </p:cNvPr>
          <p:cNvSpPr txBox="1">
            <a:spLocks/>
          </p:cNvSpPr>
          <p:nvPr/>
        </p:nvSpPr>
        <p:spPr>
          <a:xfrm>
            <a:off x="13344305" y="27221227"/>
            <a:ext cx="9019347" cy="753545"/>
          </a:xfrm>
          <a:prstGeom prst="rect">
            <a:avLst/>
          </a:prstGeom>
          <a:noFill/>
        </p:spPr>
        <p:txBody>
          <a:bodyPr lIns="68580" tIns="68580" bIns="6858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02336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Table 1: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Sample table results</a:t>
            </a:r>
          </a:p>
        </p:txBody>
      </p:sp>
      <p:pic>
        <p:nvPicPr>
          <p:cNvPr id="32" name="Picture 3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F11BCEF1-419A-C4D3-DFBB-19C428BF2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4319" y="8254641"/>
            <a:ext cx="12200084" cy="1337430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A76F7AE3-CFE6-0650-9941-86F8377531D9}"/>
              </a:ext>
            </a:extLst>
          </p:cNvPr>
          <p:cNvSpPr txBox="1">
            <a:spLocks/>
          </p:cNvSpPr>
          <p:nvPr/>
        </p:nvSpPr>
        <p:spPr>
          <a:xfrm>
            <a:off x="870796" y="27295584"/>
            <a:ext cx="8697190" cy="4708981"/>
          </a:xfrm>
          <a:prstGeom prst="rect">
            <a:avLst/>
          </a:prstGeom>
        </p:spPr>
        <p:txBody>
          <a:bodyPr wrap="square" lIns="68580" tIns="68580" bIns="6858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Simple is good, don’t make things crowded.</a:t>
            </a:r>
          </a:p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Make important information stand out (Bullets and numbering can improve readability)</a:t>
            </a:r>
          </a:p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Pay attention to spacing. </a:t>
            </a:r>
          </a:p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Keep uniform distances down the column and in each section.</a:t>
            </a:r>
          </a:p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Do not alter the WMed logo.</a:t>
            </a:r>
          </a:p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Review your .pdf copy before submission.</a:t>
            </a:r>
          </a:p>
        </p:txBody>
      </p:sp>
    </p:spTree>
    <p:extLst>
      <p:ext uri="{BB962C8B-B14F-4D97-AF65-F5344CB8AC3E}">
        <p14:creationId xmlns:p14="http://schemas.microsoft.com/office/powerpoint/2010/main" val="283682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2">
            <a:extLst>
              <a:ext uri="{FF2B5EF4-FFF2-40B4-BE49-F238E27FC236}">
                <a16:creationId xmlns:a16="http://schemas.microsoft.com/office/drawing/2014/main" id="{8ADEBE15-58D1-A04D-9676-9885EB6ED8B4}"/>
              </a:ext>
            </a:extLst>
          </p:cNvPr>
          <p:cNvSpPr txBox="1"/>
          <p:nvPr/>
        </p:nvSpPr>
        <p:spPr>
          <a:xfrm>
            <a:off x="6013231" y="633680"/>
            <a:ext cx="2682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Poster Title Here</a:t>
            </a:r>
          </a:p>
        </p:txBody>
      </p:sp>
      <p:sp>
        <p:nvSpPr>
          <p:cNvPr id="5" name="TextBox 62">
            <a:extLst>
              <a:ext uri="{FF2B5EF4-FFF2-40B4-BE49-F238E27FC236}">
                <a16:creationId xmlns:a16="http://schemas.microsoft.com/office/drawing/2014/main" id="{51E441F4-81E0-B146-8B17-A5B85BE77834}"/>
              </a:ext>
            </a:extLst>
          </p:cNvPr>
          <p:cNvSpPr txBox="1"/>
          <p:nvPr/>
        </p:nvSpPr>
        <p:spPr>
          <a:xfrm>
            <a:off x="6013231" y="2137050"/>
            <a:ext cx="26822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Presenting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author name </a:t>
            </a:r>
            <a:r>
              <a:rPr kumimoji="0" lang="en-US" sz="6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(underlined),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other co-author’s names</a:t>
            </a:r>
          </a:p>
        </p:txBody>
      </p:sp>
      <p:sp>
        <p:nvSpPr>
          <p:cNvPr id="6" name="TextBox 64">
            <a:extLst>
              <a:ext uri="{FF2B5EF4-FFF2-40B4-BE49-F238E27FC236}">
                <a16:creationId xmlns:a16="http://schemas.microsoft.com/office/drawing/2014/main" id="{9B5338DE-FB8B-8147-80A0-5379C6C81290}"/>
              </a:ext>
            </a:extLst>
          </p:cNvPr>
          <p:cNvSpPr txBox="1"/>
          <p:nvPr/>
        </p:nvSpPr>
        <p:spPr>
          <a:xfrm>
            <a:off x="6013231" y="3258930"/>
            <a:ext cx="26822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+mn-cs"/>
              </a:rPr>
              <a:t>Affiliation: Department and/or program, institution, city, state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EED6DFF-9956-23D5-A62B-458D8FA3F1C1}"/>
              </a:ext>
            </a:extLst>
          </p:cNvPr>
          <p:cNvSpPr txBox="1">
            <a:spLocks/>
          </p:cNvSpPr>
          <p:nvPr/>
        </p:nvSpPr>
        <p:spPr>
          <a:xfrm>
            <a:off x="-1714500" y="5349008"/>
            <a:ext cx="41558400" cy="1626756"/>
          </a:xfrm>
          <a:prstGeom prst="rect">
            <a:avLst/>
          </a:prstGeom>
        </p:spPr>
        <p:txBody>
          <a:bodyPr lIns="685800" tIns="685800" rIns="685800" bIns="68580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02336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State the key point or takeaway of your poster here. Add descriptive visuals and supporting data below.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286A327-D681-C879-360F-451B4EC96485}"/>
              </a:ext>
            </a:extLst>
          </p:cNvPr>
          <p:cNvSpPr txBox="1">
            <a:spLocks/>
          </p:cNvSpPr>
          <p:nvPr/>
        </p:nvSpPr>
        <p:spPr>
          <a:xfrm>
            <a:off x="915795" y="19467581"/>
            <a:ext cx="10476770" cy="5127566"/>
          </a:xfrm>
          <a:prstGeom prst="rect">
            <a:avLst/>
          </a:prstGeom>
        </p:spPr>
        <p:txBody>
          <a:bodyPr wrap="square" lIns="68580" tIns="68580" bIns="6858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When Submitting your file:</a:t>
            </a:r>
          </a:p>
          <a:p>
            <a:pPr marL="0" marR="0" lvl="0" indent="0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The file name should be 3-4 words of your title followed by the FIRST author’s last name.</a:t>
            </a: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For research day the file name MUST be the abstract ID, followed by the FIRST author’s last name.</a:t>
            </a: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EXAMPLE: 205_Smith.pdf</a:t>
            </a: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A PowerPoint copy should always be retained. Save as a .pdf for submission to printing.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4F1A245-4A0B-0A9B-F428-6A0791D57F9D}"/>
              </a:ext>
            </a:extLst>
          </p:cNvPr>
          <p:cNvSpPr txBox="1">
            <a:spLocks/>
          </p:cNvSpPr>
          <p:nvPr/>
        </p:nvSpPr>
        <p:spPr>
          <a:xfrm>
            <a:off x="26135334" y="14098193"/>
            <a:ext cx="10568140" cy="1649619"/>
          </a:xfrm>
          <a:prstGeom prst="rect">
            <a:avLst/>
          </a:prstGeom>
        </p:spPr>
        <p:txBody>
          <a:bodyPr wrap="square" lIns="68580" tIns="68580" bIns="6858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9338965-8CCD-60AF-54D6-F17E657B9D38}"/>
              </a:ext>
            </a:extLst>
          </p:cNvPr>
          <p:cNvSpPr txBox="1">
            <a:spLocks/>
          </p:cNvSpPr>
          <p:nvPr/>
        </p:nvSpPr>
        <p:spPr>
          <a:xfrm>
            <a:off x="26131805" y="8400661"/>
            <a:ext cx="10496559" cy="1649619"/>
          </a:xfrm>
          <a:prstGeom prst="rect">
            <a:avLst/>
          </a:prstGeom>
        </p:spPr>
        <p:txBody>
          <a:bodyPr wrap="square" lIns="68580" tIns="68580" bIns="6858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Adipiscing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elit, sed do eiusmod tempor incididunt ut labore et dolore magna aliqua. Ut enim ad minim veniam, quis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nostrud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exercitation.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6502CB-1581-F910-1386-08847E026153}"/>
              </a:ext>
            </a:extLst>
          </p:cNvPr>
          <p:cNvSpPr/>
          <p:nvPr/>
        </p:nvSpPr>
        <p:spPr>
          <a:xfrm>
            <a:off x="366876" y="7019356"/>
            <a:ext cx="12200083" cy="871434"/>
          </a:xfrm>
          <a:prstGeom prst="rect">
            <a:avLst/>
          </a:prstGeom>
          <a:solidFill>
            <a:srgbClr val="512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Introduction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72FF0C-2890-C860-07F7-52FC1A0997A9}"/>
              </a:ext>
            </a:extLst>
          </p:cNvPr>
          <p:cNvSpPr/>
          <p:nvPr/>
        </p:nvSpPr>
        <p:spPr>
          <a:xfrm>
            <a:off x="366876" y="18012543"/>
            <a:ext cx="12200083" cy="871434"/>
          </a:xfrm>
          <a:prstGeom prst="rect">
            <a:avLst/>
          </a:prstGeom>
          <a:solidFill>
            <a:srgbClr val="512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Methods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14B054-A552-674F-0B68-66DDACEF55AC}"/>
              </a:ext>
            </a:extLst>
          </p:cNvPr>
          <p:cNvSpPr/>
          <p:nvPr/>
        </p:nvSpPr>
        <p:spPr>
          <a:xfrm>
            <a:off x="13103352" y="7000965"/>
            <a:ext cx="12200083" cy="871434"/>
          </a:xfrm>
          <a:prstGeom prst="rect">
            <a:avLst/>
          </a:prstGeom>
          <a:solidFill>
            <a:srgbClr val="512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Results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3356E2-9B94-155D-85DB-0D817617C055}"/>
              </a:ext>
            </a:extLst>
          </p:cNvPr>
          <p:cNvSpPr/>
          <p:nvPr/>
        </p:nvSpPr>
        <p:spPr>
          <a:xfrm>
            <a:off x="25838416" y="12800292"/>
            <a:ext cx="12200083" cy="871434"/>
          </a:xfrm>
          <a:prstGeom prst="rect">
            <a:avLst/>
          </a:prstGeom>
          <a:solidFill>
            <a:srgbClr val="512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References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A721D8-A9E2-B076-017E-15F037E1CA03}"/>
              </a:ext>
            </a:extLst>
          </p:cNvPr>
          <p:cNvSpPr/>
          <p:nvPr/>
        </p:nvSpPr>
        <p:spPr>
          <a:xfrm>
            <a:off x="25838417" y="7019356"/>
            <a:ext cx="12200083" cy="871434"/>
          </a:xfrm>
          <a:prstGeom prst="rect">
            <a:avLst/>
          </a:prstGeom>
          <a:solidFill>
            <a:srgbClr val="512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Acknowledgement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C6A696-7DFA-DB29-7038-3451BD25DE50}"/>
              </a:ext>
            </a:extLst>
          </p:cNvPr>
          <p:cNvSpPr/>
          <p:nvPr/>
        </p:nvSpPr>
        <p:spPr>
          <a:xfrm>
            <a:off x="393202" y="26037172"/>
            <a:ext cx="12200083" cy="871434"/>
          </a:xfrm>
          <a:prstGeom prst="rect">
            <a:avLst/>
          </a:prstGeom>
          <a:solidFill>
            <a:srgbClr val="512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Conclusion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32FC0B-28F8-2151-9422-EDBD228F6821}"/>
              </a:ext>
            </a:extLst>
          </p:cNvPr>
          <p:cNvSpPr txBox="1"/>
          <p:nvPr/>
        </p:nvSpPr>
        <p:spPr>
          <a:xfrm>
            <a:off x="893453" y="8454671"/>
            <a:ext cx="10475130" cy="8775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WMed Recommended Fonts: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(Some of these fonts may not be available on your computer.)</a:t>
            </a:r>
          </a:p>
          <a:p>
            <a:pPr marL="428625" marR="0" lvl="0" indent="-428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New Caledonia LT Std</a:t>
            </a:r>
          </a:p>
          <a:p>
            <a:pPr marL="428625" marR="0" lvl="0" indent="-428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Georgia</a:t>
            </a:r>
          </a:p>
          <a:p>
            <a:pPr marL="428625" marR="0" lvl="0" indent="-428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Trade Gothic LT Std</a:t>
            </a:r>
          </a:p>
          <a:p>
            <a:pPr marL="428625" marR="0" lvl="0" indent="-428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Univers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LT Std</a:t>
            </a:r>
          </a:p>
          <a:p>
            <a:pPr marL="428625" marR="0" lvl="0" indent="-428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Helvetica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Other fonts may be used but should be easy to read and professional.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See the 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hlinkClick r:id="rId3"/>
              </a:rPr>
              <a:t>WMed Identity Guide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more information and Secondary/Accent colors.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Please read this paper for more tips: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https://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qrco.de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/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bcrgjy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91000D13-EFA9-E620-721C-C754D7C20E41}"/>
              </a:ext>
            </a:extLst>
          </p:cNvPr>
          <p:cNvSpPr txBox="1">
            <a:spLocks/>
          </p:cNvSpPr>
          <p:nvPr/>
        </p:nvSpPr>
        <p:spPr>
          <a:xfrm>
            <a:off x="13344305" y="21489968"/>
            <a:ext cx="9019347" cy="1229387"/>
          </a:xfrm>
          <a:prstGeom prst="rect">
            <a:avLst/>
          </a:prstGeom>
          <a:noFill/>
        </p:spPr>
        <p:txBody>
          <a:bodyPr wrap="square" lIns="68580" tIns="108000" bIns="8100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02336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Figure 1: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WMed approved color palette.</a:t>
            </a:r>
          </a:p>
        </p:txBody>
      </p:sp>
      <p:graphicFrame>
        <p:nvGraphicFramePr>
          <p:cNvPr id="30" name="Table 16">
            <a:extLst>
              <a:ext uri="{FF2B5EF4-FFF2-40B4-BE49-F238E27FC236}">
                <a16:creationId xmlns:a16="http://schemas.microsoft.com/office/drawing/2014/main" id="{881A4C8C-A3FA-CA9A-34A1-D0B1188F4E56}"/>
              </a:ext>
            </a:extLst>
          </p:cNvPr>
          <p:cNvGraphicFramePr>
            <a:graphicFrameLocks noGrp="1"/>
          </p:cNvGraphicFramePr>
          <p:nvPr/>
        </p:nvGraphicFramePr>
        <p:xfrm>
          <a:off x="13095276" y="23675082"/>
          <a:ext cx="12207168" cy="32418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051792">
                  <a:extLst>
                    <a:ext uri="{9D8B030D-6E8A-4147-A177-3AD203B41FA5}">
                      <a16:colId xmlns:a16="http://schemas.microsoft.com/office/drawing/2014/main" val="3836872068"/>
                    </a:ext>
                  </a:extLst>
                </a:gridCol>
                <a:gridCol w="3051792">
                  <a:extLst>
                    <a:ext uri="{9D8B030D-6E8A-4147-A177-3AD203B41FA5}">
                      <a16:colId xmlns:a16="http://schemas.microsoft.com/office/drawing/2014/main" val="2501348781"/>
                    </a:ext>
                  </a:extLst>
                </a:gridCol>
                <a:gridCol w="3051792">
                  <a:extLst>
                    <a:ext uri="{9D8B030D-6E8A-4147-A177-3AD203B41FA5}">
                      <a16:colId xmlns:a16="http://schemas.microsoft.com/office/drawing/2014/main" val="539372988"/>
                    </a:ext>
                  </a:extLst>
                </a:gridCol>
                <a:gridCol w="3051792">
                  <a:extLst>
                    <a:ext uri="{9D8B030D-6E8A-4147-A177-3AD203B41FA5}">
                      <a16:colId xmlns:a16="http://schemas.microsoft.com/office/drawing/2014/main" val="1796329334"/>
                    </a:ext>
                  </a:extLst>
                </a:gridCol>
              </a:tblGrid>
              <a:tr h="648376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Heading 1</a:t>
                      </a:r>
                    </a:p>
                  </a:txBody>
                  <a:tcPr marL="77274" marR="77274" marT="38637" marB="38637" anchor="ctr">
                    <a:solidFill>
                      <a:srgbClr val="502C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100" dirty="0"/>
                        <a:t>Heading 2</a:t>
                      </a:r>
                    </a:p>
                  </a:txBody>
                  <a:tcPr marL="77274" marR="77274" marT="38637" marB="38637" anchor="ctr">
                    <a:solidFill>
                      <a:srgbClr val="502C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100" dirty="0"/>
                        <a:t>Heading 3</a:t>
                      </a:r>
                    </a:p>
                  </a:txBody>
                  <a:tcPr marL="77274" marR="77274" marT="38637" marB="38637" anchor="ctr">
                    <a:solidFill>
                      <a:srgbClr val="502C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100" dirty="0"/>
                        <a:t>Heading 4</a:t>
                      </a:r>
                    </a:p>
                  </a:txBody>
                  <a:tcPr marL="77274" marR="77274" marT="38637" marB="38637" anchor="ctr">
                    <a:solidFill>
                      <a:srgbClr val="502C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12391"/>
                  </a:ext>
                </a:extLst>
              </a:tr>
              <a:tr h="648376"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extLst>
                  <a:ext uri="{0D108BD9-81ED-4DB2-BD59-A6C34878D82A}">
                    <a16:rowId xmlns:a16="http://schemas.microsoft.com/office/drawing/2014/main" val="1267735297"/>
                  </a:ext>
                </a:extLst>
              </a:tr>
              <a:tr h="648376"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extLst>
                  <a:ext uri="{0D108BD9-81ED-4DB2-BD59-A6C34878D82A}">
                    <a16:rowId xmlns:a16="http://schemas.microsoft.com/office/drawing/2014/main" val="2842230825"/>
                  </a:ext>
                </a:extLst>
              </a:tr>
              <a:tr h="648376"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extLst>
                  <a:ext uri="{0D108BD9-81ED-4DB2-BD59-A6C34878D82A}">
                    <a16:rowId xmlns:a16="http://schemas.microsoft.com/office/drawing/2014/main" val="4143137425"/>
                  </a:ext>
                </a:extLst>
              </a:tr>
              <a:tr h="648376"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extLst>
                  <a:ext uri="{0D108BD9-81ED-4DB2-BD59-A6C34878D82A}">
                    <a16:rowId xmlns:a16="http://schemas.microsoft.com/office/drawing/2014/main" val="255143560"/>
                  </a:ext>
                </a:extLst>
              </a:tr>
            </a:tbl>
          </a:graphicData>
        </a:graphic>
      </p:graphicFrame>
      <p:sp>
        <p:nvSpPr>
          <p:cNvPr id="31" name="Title 1">
            <a:extLst>
              <a:ext uri="{FF2B5EF4-FFF2-40B4-BE49-F238E27FC236}">
                <a16:creationId xmlns:a16="http://schemas.microsoft.com/office/drawing/2014/main" id="{F2116D30-D838-E581-8BB9-BF09731A9D36}"/>
              </a:ext>
            </a:extLst>
          </p:cNvPr>
          <p:cNvSpPr txBox="1">
            <a:spLocks/>
          </p:cNvSpPr>
          <p:nvPr/>
        </p:nvSpPr>
        <p:spPr>
          <a:xfrm>
            <a:off x="13344305" y="27221227"/>
            <a:ext cx="9019347" cy="753545"/>
          </a:xfrm>
          <a:prstGeom prst="rect">
            <a:avLst/>
          </a:prstGeom>
          <a:noFill/>
        </p:spPr>
        <p:txBody>
          <a:bodyPr lIns="68580" tIns="68580" bIns="6858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02336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Table 1: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Sample table results</a:t>
            </a:r>
          </a:p>
        </p:txBody>
      </p:sp>
      <p:pic>
        <p:nvPicPr>
          <p:cNvPr id="32" name="Picture 3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F11BCEF1-419A-C4D3-DFBB-19C428BF2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4319" y="8254641"/>
            <a:ext cx="12200084" cy="1337430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A76F7AE3-CFE6-0650-9941-86F8377531D9}"/>
              </a:ext>
            </a:extLst>
          </p:cNvPr>
          <p:cNvSpPr txBox="1">
            <a:spLocks/>
          </p:cNvSpPr>
          <p:nvPr/>
        </p:nvSpPr>
        <p:spPr>
          <a:xfrm>
            <a:off x="870796" y="27295584"/>
            <a:ext cx="8697190" cy="4708981"/>
          </a:xfrm>
          <a:prstGeom prst="rect">
            <a:avLst/>
          </a:prstGeom>
        </p:spPr>
        <p:txBody>
          <a:bodyPr wrap="square" lIns="68580" tIns="68580" bIns="6858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Simple is good, don’t make things crowded.</a:t>
            </a:r>
          </a:p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Make important information stand out (Bullets and numbering can improve readability)</a:t>
            </a:r>
          </a:p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Pay attention to spacing. </a:t>
            </a:r>
          </a:p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Keep uniform distances down the column and in each section.</a:t>
            </a:r>
          </a:p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Do not alter the WMed logo.</a:t>
            </a:r>
          </a:p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Review your .pdf copy before submission.</a:t>
            </a:r>
          </a:p>
        </p:txBody>
      </p:sp>
    </p:spTree>
    <p:extLst>
      <p:ext uri="{BB962C8B-B14F-4D97-AF65-F5344CB8AC3E}">
        <p14:creationId xmlns:p14="http://schemas.microsoft.com/office/powerpoint/2010/main" val="1391087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301</TotalTime>
  <Words>1252</Words>
  <Application>Microsoft Macintosh PowerPoint</Application>
  <PresentationFormat>Custom</PresentationFormat>
  <Paragraphs>180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Trottier</dc:creator>
  <cp:lastModifiedBy>Laura Counterman</cp:lastModifiedBy>
  <cp:revision>15</cp:revision>
  <dcterms:created xsi:type="dcterms:W3CDTF">2023-09-17T17:08:11Z</dcterms:created>
  <dcterms:modified xsi:type="dcterms:W3CDTF">2024-11-20T16:53:06Z</dcterms:modified>
</cp:coreProperties>
</file>