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71" r:id="rId2"/>
    <p:sldId id="272" r:id="rId3"/>
    <p:sldId id="273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50" userDrawn="1">
          <p15:clr>
            <a:srgbClr val="A4A3A4"/>
          </p15:clr>
        </p15:guide>
        <p15:guide id="3" pos="2880" userDrawn="1">
          <p15:clr>
            <a:srgbClr val="A4A3A4"/>
          </p15:clr>
        </p15:guide>
        <p15:guide id="4" orient="horz" pos="16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97"/>
    <a:srgbClr val="3F291F"/>
    <a:srgbClr val="BFA275"/>
    <a:srgbClr val="BE9A63"/>
    <a:srgbClr val="067293"/>
    <a:srgbClr val="785774"/>
    <a:srgbClr val="E3AA3B"/>
    <a:srgbClr val="D19D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CB56D9-0A0C-134C-B176-3D2C06228281}" v="26" dt="2025-10-21T20:28:17.1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375"/>
    <p:restoredTop sz="96327"/>
  </p:normalViewPr>
  <p:slideViewPr>
    <p:cSldViewPr snapToGrid="0" snapToObjects="1" showGuides="1">
      <p:cViewPr>
        <p:scale>
          <a:sx n="157" d="100"/>
          <a:sy n="157" d="100"/>
        </p:scale>
        <p:origin x="1120" y="312"/>
      </p:cViewPr>
      <p:guideLst>
        <p:guide pos="50"/>
        <p:guide pos="2880"/>
        <p:guide orient="horz" pos="16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800225" cy="18002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EB80-704F-3F49-BA44-D44D735075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173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EB80-704F-3F49-BA44-D44D735075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548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EB80-704F-3F49-BA44-D44D735075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451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EB80-704F-3F49-BA44-D44D735075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712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EB80-704F-3F49-BA44-D44D735075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733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EB80-704F-3F49-BA44-D44D735075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693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EB80-704F-3F49-BA44-D44D735075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091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EB80-704F-3F49-BA44-D44D735075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69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EB80-704F-3F49-BA44-D44D735075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09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EB80-704F-3F49-BA44-D44D735075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469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EB80-704F-3F49-BA44-D44D735075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22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9EB80-704F-3F49-BA44-D44D735075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A68D7-AACA-A744-9848-0DB257BF8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99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18" Type="http://schemas.openxmlformats.org/officeDocument/2006/relationships/image" Target="../media/image16.svg"/><Relationship Id="rId26" Type="http://schemas.openxmlformats.org/officeDocument/2006/relationships/image" Target="../media/image24.sv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2" Type="http://schemas.openxmlformats.org/officeDocument/2006/relationships/hyperlink" Target="https://med.wmich.edu/sites/default/files/WMed_Identity_Guide419.pdf" TargetMode="External"/><Relationship Id="rId16" Type="http://schemas.openxmlformats.org/officeDocument/2006/relationships/image" Target="../media/image14.svg"/><Relationship Id="rId20" Type="http://schemas.openxmlformats.org/officeDocument/2006/relationships/image" Target="../media/image18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24" Type="http://schemas.openxmlformats.org/officeDocument/2006/relationships/image" Target="../media/image22.sv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10" Type="http://schemas.openxmlformats.org/officeDocument/2006/relationships/image" Target="../media/image8.svg"/><Relationship Id="rId19" Type="http://schemas.openxmlformats.org/officeDocument/2006/relationships/image" Target="../media/image17.pn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Relationship Id="rId22" Type="http://schemas.openxmlformats.org/officeDocument/2006/relationships/image" Target="../media/image20.svg"/><Relationship Id="rId27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hyperlink" Target="https://med.wmich.edu/sites/default/files/WMed_Identity_Guide419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hyperlink" Target="https://med.wmich.edu/sites/default/files/WMed_Identity_Guide419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chemeClr val="bg1">
                <a:lumMod val="73190"/>
                <a:lumOff val="26810"/>
                <a:alpha val="65537"/>
              </a:schemeClr>
            </a:gs>
            <a:gs pos="74000">
              <a:srgbClr val="EBD397"/>
            </a:gs>
            <a:gs pos="83000">
              <a:srgbClr val="EBD397"/>
            </a:gs>
            <a:gs pos="100000">
              <a:srgbClr val="EBD39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47A9D0C-D274-F89D-9D19-366B4AAFB0EF}"/>
              </a:ext>
            </a:extLst>
          </p:cNvPr>
          <p:cNvSpPr txBox="1"/>
          <p:nvPr/>
        </p:nvSpPr>
        <p:spPr>
          <a:xfrm>
            <a:off x="2515923" y="275383"/>
            <a:ext cx="4109859" cy="21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97" dirty="0">
                <a:latin typeface="Georgia" panose="02040502050405020303" pitchFamily="18" charset="0"/>
              </a:rPr>
              <a:t>Presenting author name </a:t>
            </a:r>
            <a:r>
              <a:rPr lang="en-US" sz="797" u="sng" dirty="0">
                <a:latin typeface="Georgia" panose="02040502050405020303" pitchFamily="18" charset="0"/>
              </a:rPr>
              <a:t>(Underline)</a:t>
            </a:r>
            <a:r>
              <a:rPr lang="en-US" sz="797" dirty="0">
                <a:latin typeface="Georgia" panose="02040502050405020303" pitchFamily="18" charset="0"/>
              </a:rPr>
              <a:t>, other co-author’s names: 51-point, centered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5E6114-2BCB-E931-B022-05B505B16F30}"/>
              </a:ext>
            </a:extLst>
          </p:cNvPr>
          <p:cNvSpPr txBox="1"/>
          <p:nvPr/>
        </p:nvSpPr>
        <p:spPr>
          <a:xfrm>
            <a:off x="2694946" y="481419"/>
            <a:ext cx="3751814" cy="200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03" dirty="0">
                <a:latin typeface="Georgia" panose="02040502050405020303" pitchFamily="18" charset="0"/>
                <a:ea typeface="Calibri" panose="020F0502020204030204" pitchFamily="34" charset="0"/>
              </a:rPr>
              <a:t>Affiliation: department and/or program, institution, city, state: 45-point, centered</a:t>
            </a:r>
            <a:r>
              <a:rPr lang="en-US" sz="703" dirty="0">
                <a:latin typeface="Georgia" panose="02040502050405020303" pitchFamily="18" charset="0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65F8B6-4E74-15A1-32DA-21B25372266C}"/>
              </a:ext>
            </a:extLst>
          </p:cNvPr>
          <p:cNvSpPr txBox="1"/>
          <p:nvPr/>
        </p:nvSpPr>
        <p:spPr>
          <a:xfrm>
            <a:off x="2694946" y="81234"/>
            <a:ext cx="3751814" cy="2366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38" dirty="0">
                <a:latin typeface="Georgia" panose="02040502050405020303" pitchFamily="18" charset="0"/>
              </a:rPr>
              <a:t>Title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092FA36-DCFC-FC86-1D9F-23A540B46568}"/>
              </a:ext>
            </a:extLst>
          </p:cNvPr>
          <p:cNvSpPr/>
          <p:nvPr/>
        </p:nvSpPr>
        <p:spPr>
          <a:xfrm>
            <a:off x="139657" y="866752"/>
            <a:ext cx="2912316" cy="163125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91" b="1" dirty="0">
                <a:latin typeface="Georgia" panose="02040502050405020303" pitchFamily="18" charset="0"/>
              </a:rPr>
              <a:t>INTRODUCTION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DA06655-43FF-3B8A-54B4-7B7DEDF0277B}"/>
              </a:ext>
            </a:extLst>
          </p:cNvPr>
          <p:cNvSpPr/>
          <p:nvPr/>
        </p:nvSpPr>
        <p:spPr>
          <a:xfrm>
            <a:off x="139658" y="869156"/>
            <a:ext cx="2912316" cy="1963881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194672-31A2-8596-873B-5C8FCC3A59E0}"/>
              </a:ext>
            </a:extLst>
          </p:cNvPr>
          <p:cNvSpPr txBox="1"/>
          <p:nvPr/>
        </p:nvSpPr>
        <p:spPr>
          <a:xfrm>
            <a:off x="262936" y="1077933"/>
            <a:ext cx="2755498" cy="1763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53"/>
              </a:spcAft>
            </a:pPr>
            <a:r>
              <a:rPr lang="en-US" sz="563" b="1" dirty="0">
                <a:latin typeface="Georgia" panose="02040502050405020303" pitchFamily="18" charset="0"/>
              </a:rPr>
              <a:t>WMed Recommended Fonts:</a:t>
            </a:r>
          </a:p>
          <a:p>
            <a:r>
              <a:rPr lang="en-US" sz="563" dirty="0">
                <a:latin typeface="Georgia" panose="02040502050405020303" pitchFamily="18" charset="0"/>
              </a:rPr>
              <a:t>(Some of these fonts may not be available on your computer.)</a:t>
            </a:r>
          </a:p>
          <a:p>
            <a:pPr marL="73086" indent="-73086"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New Caledonia LT Std</a:t>
            </a:r>
          </a:p>
          <a:p>
            <a:pPr marL="73086" indent="-73086"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Georgia</a:t>
            </a:r>
          </a:p>
          <a:p>
            <a:pPr marL="73086" indent="-73086"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Trade Gothic LT Std</a:t>
            </a:r>
          </a:p>
          <a:p>
            <a:pPr marL="73086" indent="-73086">
              <a:buFont typeface="Arial" panose="020B0604020202020204" pitchFamily="34" charset="0"/>
              <a:buChar char="•"/>
            </a:pPr>
            <a:r>
              <a:rPr lang="en-US" sz="563" dirty="0" err="1">
                <a:latin typeface="Georgia" panose="02040502050405020303" pitchFamily="18" charset="0"/>
              </a:rPr>
              <a:t>Univers</a:t>
            </a:r>
            <a:r>
              <a:rPr lang="en-US" sz="563" dirty="0">
                <a:latin typeface="Georgia" panose="02040502050405020303" pitchFamily="18" charset="0"/>
              </a:rPr>
              <a:t> LT Std</a:t>
            </a:r>
          </a:p>
          <a:p>
            <a:pPr marL="73086" indent="-73086"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Helvetica</a:t>
            </a:r>
          </a:p>
          <a:p>
            <a:r>
              <a:rPr lang="en-US" sz="563" dirty="0">
                <a:latin typeface="Georgia" panose="02040502050405020303" pitchFamily="18" charset="0"/>
              </a:rPr>
              <a:t>Other fonts may be used but should be easy to read and professional.</a:t>
            </a:r>
          </a:p>
          <a:p>
            <a:r>
              <a:rPr lang="en-US" sz="563" dirty="0">
                <a:latin typeface="Georgia" panose="02040502050405020303" pitchFamily="18" charset="0"/>
              </a:rPr>
              <a:t>See the </a:t>
            </a:r>
            <a:r>
              <a:rPr lang="en-US" sz="563" dirty="0">
                <a:latin typeface="Georgia" panose="02040502050405020303" pitchFamily="18" charset="0"/>
                <a:hlinkClick r:id="rId2"/>
              </a:rPr>
              <a:t>WMed Identity Guide</a:t>
            </a:r>
            <a:r>
              <a:rPr lang="en-US" sz="563" dirty="0">
                <a:latin typeface="Georgia" panose="02040502050405020303" pitchFamily="18" charset="0"/>
              </a:rPr>
              <a:t> for more information and Secondary/Accent colors.</a:t>
            </a:r>
          </a:p>
          <a:p>
            <a:endParaRPr lang="en-US" sz="563" dirty="0">
              <a:latin typeface="Georgia" panose="02040502050405020303" pitchFamily="18" charset="0"/>
            </a:endParaRPr>
          </a:p>
          <a:p>
            <a:r>
              <a:rPr lang="en-US" sz="563" dirty="0">
                <a:solidFill>
                  <a:srgbClr val="FF0000"/>
                </a:solidFill>
                <a:latin typeface="Georgia" panose="02040502050405020303" pitchFamily="18" charset="0"/>
              </a:rPr>
              <a:t>When Submitting your file:</a:t>
            </a:r>
            <a:endParaRPr lang="en-US" sz="563" dirty="0">
              <a:latin typeface="Georgia" panose="02040502050405020303" pitchFamily="18" charset="0"/>
            </a:endParaRPr>
          </a:p>
          <a:p>
            <a:r>
              <a:rPr lang="en-US" sz="563" dirty="0">
                <a:latin typeface="Georgia" panose="02040502050405020303" pitchFamily="18" charset="0"/>
              </a:rPr>
              <a:t>The name MUST be the abstract ID, followed by the FIRST author’s last name.</a:t>
            </a:r>
          </a:p>
          <a:p>
            <a:r>
              <a:rPr lang="en-US" sz="563" dirty="0">
                <a:latin typeface="Georgia" panose="02040502050405020303" pitchFamily="18" charset="0"/>
              </a:rPr>
              <a:t>EXAMPLE: 23.smith.pdf</a:t>
            </a:r>
          </a:p>
          <a:p>
            <a:endParaRPr lang="en-US" sz="563" dirty="0">
              <a:latin typeface="Georgia" panose="02040502050405020303" pitchFamily="18" charset="0"/>
            </a:endParaRPr>
          </a:p>
          <a:p>
            <a:r>
              <a:rPr lang="en-US" sz="563" dirty="0">
                <a:latin typeface="Georgia" panose="02040502050405020303" pitchFamily="18" charset="0"/>
              </a:rPr>
              <a:t>Submit as a .pdf. A PowerPoint copy should always be retained. </a:t>
            </a:r>
          </a:p>
          <a:p>
            <a:r>
              <a:rPr lang="en-US" sz="563" dirty="0">
                <a:latin typeface="Georgia" panose="02040502050405020303" pitchFamily="18" charset="0"/>
              </a:rPr>
              <a:t>Presenting author will need to provide a laptop to present their digital poster. </a:t>
            </a:r>
          </a:p>
          <a:p>
            <a:endParaRPr lang="en-US" sz="563" dirty="0">
              <a:latin typeface="Georgia" panose="02040502050405020303" pitchFamily="18" charset="0"/>
            </a:endParaRPr>
          </a:p>
          <a:p>
            <a:endParaRPr lang="en-US" sz="563" dirty="0">
              <a:latin typeface="Georgia" panose="02040502050405020303" pitchFamily="18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6640CD6-BCF7-33B1-44C7-FBCC39E2D904}"/>
              </a:ext>
            </a:extLst>
          </p:cNvPr>
          <p:cNvSpPr txBox="1">
            <a:spLocks/>
          </p:cNvSpPr>
          <p:nvPr/>
        </p:nvSpPr>
        <p:spPr>
          <a:xfrm>
            <a:off x="3319791" y="4406404"/>
            <a:ext cx="2654852" cy="196861"/>
          </a:xfrm>
          <a:prstGeom prst="rect">
            <a:avLst/>
          </a:prstGeom>
        </p:spPr>
        <p:txBody>
          <a:bodyPr wrap="square" lIns="11690" tIns="11690" bIns="11690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en-US" sz="563" dirty="0">
                <a:latin typeface="Georgia" panose="02040502050405020303" pitchFamily="18" charset="0"/>
              </a:rPr>
              <a:t>Lorem ipsum dolor sit amet, consectetur adipiscing elit, sed do eiusmod tempor incididunt ut labore et dolore magna aliqua.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EA8C80B-AAA1-BC9E-7232-405F13DF3A5A}"/>
              </a:ext>
            </a:extLst>
          </p:cNvPr>
          <p:cNvSpPr/>
          <p:nvPr/>
        </p:nvSpPr>
        <p:spPr>
          <a:xfrm>
            <a:off x="139657" y="2933107"/>
            <a:ext cx="2912317" cy="163125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91" b="1" dirty="0">
                <a:latin typeface="Georgia" panose="02040502050405020303" pitchFamily="18" charset="0"/>
              </a:rPr>
              <a:t>METHODS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F8F8456-1318-A6BC-51FB-5DAFE8744B99}"/>
              </a:ext>
            </a:extLst>
          </p:cNvPr>
          <p:cNvSpPr/>
          <p:nvPr/>
        </p:nvSpPr>
        <p:spPr>
          <a:xfrm>
            <a:off x="3256285" y="4219199"/>
            <a:ext cx="2791859" cy="163125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91" b="1" dirty="0">
                <a:latin typeface="Georgia" panose="02040502050405020303" pitchFamily="18" charset="0"/>
              </a:rPr>
              <a:t>REFERENCES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A2B42A8-B684-A9C4-943F-4C25A7776137}"/>
              </a:ext>
            </a:extLst>
          </p:cNvPr>
          <p:cNvSpPr/>
          <p:nvPr/>
        </p:nvSpPr>
        <p:spPr>
          <a:xfrm>
            <a:off x="139657" y="2943326"/>
            <a:ext cx="2912317" cy="2044594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E637D9E-BF35-6C63-ABF6-915B301E1B3E}"/>
              </a:ext>
            </a:extLst>
          </p:cNvPr>
          <p:cNvSpPr/>
          <p:nvPr/>
        </p:nvSpPr>
        <p:spPr>
          <a:xfrm>
            <a:off x="3256300" y="4218609"/>
            <a:ext cx="2791859" cy="769312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B341953-DFAA-2703-ED9B-C2647B33190C}"/>
              </a:ext>
            </a:extLst>
          </p:cNvPr>
          <p:cNvSpPr txBox="1"/>
          <p:nvPr/>
        </p:nvSpPr>
        <p:spPr>
          <a:xfrm>
            <a:off x="198707" y="3180643"/>
            <a:ext cx="2823981" cy="1159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63" dirty="0">
                <a:latin typeface="Georgia" panose="02040502050405020303" pitchFamily="18" charset="0"/>
              </a:rPr>
              <a:t>Poster Design Tips:</a:t>
            </a:r>
          </a:p>
          <a:p>
            <a:pPr marL="73086" indent="-73086">
              <a:buFont typeface="Arial" panose="020B0604020202020204" pitchFamily="34" charset="0"/>
              <a:buChar char="•"/>
            </a:pPr>
            <a:endParaRPr lang="en-US" sz="563" dirty="0">
              <a:latin typeface="Georgia" panose="02040502050405020303" pitchFamily="18" charset="0"/>
            </a:endParaRPr>
          </a:p>
          <a:p>
            <a:pPr marL="73086" indent="-73086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Simple is good, don’t make things crowded. (This includes the title and body)</a:t>
            </a:r>
          </a:p>
          <a:p>
            <a:pPr marL="73086" indent="-73086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Make important information stand out (Bullets and numbering can improve readability)</a:t>
            </a:r>
          </a:p>
          <a:p>
            <a:pPr marL="73086" indent="-73086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Pay attention to spacing.</a:t>
            </a:r>
          </a:p>
          <a:p>
            <a:pPr marL="73086" indent="-73086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Keep uniform distances down the column and in each section.</a:t>
            </a:r>
          </a:p>
          <a:p>
            <a:pPr marL="73086" indent="-73086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Do not alter the WMed logo. </a:t>
            </a:r>
          </a:p>
          <a:p>
            <a:pPr marL="73086" indent="-73086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View your poster as a Slideshow to ensure you are happy with the graphic quality.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B06A7ADD-C0E8-D87E-6EB1-F3984426B199}"/>
              </a:ext>
            </a:extLst>
          </p:cNvPr>
          <p:cNvSpPr txBox="1">
            <a:spLocks/>
          </p:cNvSpPr>
          <p:nvPr/>
        </p:nvSpPr>
        <p:spPr>
          <a:xfrm>
            <a:off x="6291555" y="4428318"/>
            <a:ext cx="2642291" cy="196861"/>
          </a:xfrm>
          <a:prstGeom prst="rect">
            <a:avLst/>
          </a:prstGeom>
        </p:spPr>
        <p:txBody>
          <a:bodyPr wrap="square" lIns="11690" tIns="11690" bIns="11690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563" dirty="0" err="1">
                <a:latin typeface="Georgia" panose="02040502050405020303" pitchFamily="18" charset="0"/>
              </a:rPr>
              <a:t>adipiscing</a:t>
            </a:r>
            <a:r>
              <a:rPr lang="en-US" sz="563" dirty="0">
                <a:latin typeface="Georgia" panose="02040502050405020303" pitchFamily="18" charset="0"/>
              </a:rPr>
              <a:t> elit, sed do eiusmod tempor incididunt ut labore et dolore magna aliqua. Ut enim ad minim veniam, quis </a:t>
            </a:r>
            <a:r>
              <a:rPr lang="en-US" sz="563" dirty="0" err="1">
                <a:latin typeface="Georgia" panose="02040502050405020303" pitchFamily="18" charset="0"/>
              </a:rPr>
              <a:t>nostrud</a:t>
            </a:r>
            <a:r>
              <a:rPr lang="en-US" sz="563" dirty="0">
                <a:latin typeface="Georgia" panose="02040502050405020303" pitchFamily="18" charset="0"/>
              </a:rPr>
              <a:t> exercitation.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F06CC7-23C7-8660-CF13-A1FBB5B27186}"/>
              </a:ext>
            </a:extLst>
          </p:cNvPr>
          <p:cNvSpPr/>
          <p:nvPr/>
        </p:nvSpPr>
        <p:spPr>
          <a:xfrm>
            <a:off x="6230781" y="4217170"/>
            <a:ext cx="2791859" cy="167181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91" b="1" dirty="0">
                <a:latin typeface="Georgia" panose="02040502050405020303" pitchFamily="18" charset="0"/>
              </a:rPr>
              <a:t>ACKNOWLEDGEMENT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61A35C3-129C-ECF7-A712-1BD5BBBD7CBF}"/>
              </a:ext>
            </a:extLst>
          </p:cNvPr>
          <p:cNvSpPr/>
          <p:nvPr/>
        </p:nvSpPr>
        <p:spPr>
          <a:xfrm>
            <a:off x="3256300" y="853619"/>
            <a:ext cx="2791859" cy="163125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91" b="1" dirty="0">
                <a:latin typeface="Georgia" panose="02040502050405020303" pitchFamily="18" charset="0"/>
              </a:rPr>
              <a:t>RESULTS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A3E1AC6-834F-164B-7B40-CAEDDB93137B}"/>
              </a:ext>
            </a:extLst>
          </p:cNvPr>
          <p:cNvSpPr/>
          <p:nvPr/>
        </p:nvSpPr>
        <p:spPr>
          <a:xfrm>
            <a:off x="6230781" y="2137756"/>
            <a:ext cx="2773562" cy="163125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91" b="1" dirty="0">
                <a:latin typeface="Georgia" panose="02040502050405020303" pitchFamily="18" charset="0"/>
              </a:rPr>
              <a:t>CONCLUSION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C29664EA-036C-BC7D-FF93-777349F713DD}"/>
              </a:ext>
            </a:extLst>
          </p:cNvPr>
          <p:cNvSpPr txBox="1">
            <a:spLocks/>
          </p:cNvSpPr>
          <p:nvPr/>
        </p:nvSpPr>
        <p:spPr>
          <a:xfrm>
            <a:off x="6368637" y="2384199"/>
            <a:ext cx="2630844" cy="543366"/>
          </a:xfrm>
          <a:prstGeom prst="rect">
            <a:avLst/>
          </a:prstGeom>
        </p:spPr>
        <p:txBody>
          <a:bodyPr wrap="square" lIns="11690" tIns="11690" bIns="11690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3086" indent="-7308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Simple is good, don’t make things crowded.</a:t>
            </a:r>
          </a:p>
          <a:p>
            <a:pPr marL="73086" indent="-7308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Make important information stand out (Bullets and numbering can improve readability)</a:t>
            </a:r>
          </a:p>
          <a:p>
            <a:pPr marL="73086" indent="-7308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Pay attention to spacing. </a:t>
            </a:r>
          </a:p>
          <a:p>
            <a:pPr marL="73086" indent="-7308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Keep uniform distances down the column and in each section.</a:t>
            </a:r>
          </a:p>
          <a:p>
            <a:pPr marL="73086" indent="-7308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Do not alter the WMed logo.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08DA983-49D4-E69C-1D0F-9DE93119A798}"/>
              </a:ext>
            </a:extLst>
          </p:cNvPr>
          <p:cNvSpPr/>
          <p:nvPr/>
        </p:nvSpPr>
        <p:spPr>
          <a:xfrm>
            <a:off x="3256300" y="853619"/>
            <a:ext cx="2791859" cy="3247940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AC642D2-4ADB-AF6D-4734-0B76E7FDD37B}"/>
              </a:ext>
            </a:extLst>
          </p:cNvPr>
          <p:cNvSpPr/>
          <p:nvPr/>
        </p:nvSpPr>
        <p:spPr>
          <a:xfrm>
            <a:off x="6230781" y="4218609"/>
            <a:ext cx="2785240" cy="769312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DC717E3-8C25-D73B-E4C2-2C4EA9AF8232}"/>
              </a:ext>
            </a:extLst>
          </p:cNvPr>
          <p:cNvSpPr/>
          <p:nvPr/>
        </p:nvSpPr>
        <p:spPr>
          <a:xfrm>
            <a:off x="6225919" y="2137756"/>
            <a:ext cx="2773562" cy="1970072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945B00B-7096-D548-060C-2CC02CDF43B8}"/>
              </a:ext>
            </a:extLst>
          </p:cNvPr>
          <p:cNvSpPr/>
          <p:nvPr/>
        </p:nvSpPr>
        <p:spPr>
          <a:xfrm>
            <a:off x="6225919" y="853618"/>
            <a:ext cx="2773562" cy="1174795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A06B9ED-3AED-61B9-4A6F-94C6B482F11E}"/>
              </a:ext>
            </a:extLst>
          </p:cNvPr>
          <p:cNvCxnSpPr>
            <a:cxnSpLocks/>
          </p:cNvCxnSpPr>
          <p:nvPr/>
        </p:nvCxnSpPr>
        <p:spPr>
          <a:xfrm>
            <a:off x="139657" y="762605"/>
            <a:ext cx="8859824" cy="0"/>
          </a:xfrm>
          <a:prstGeom prst="line">
            <a:avLst/>
          </a:prstGeom>
          <a:ln w="19050">
            <a:solidFill>
              <a:srgbClr val="3F291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865975C6-E174-4E56-E586-FBAB3D0B2F86}"/>
              </a:ext>
            </a:extLst>
          </p:cNvPr>
          <p:cNvGrpSpPr/>
          <p:nvPr/>
        </p:nvGrpSpPr>
        <p:grpSpPr>
          <a:xfrm>
            <a:off x="4101340" y="2036191"/>
            <a:ext cx="1304819" cy="907135"/>
            <a:chOff x="15370885" y="26863299"/>
            <a:chExt cx="9033113" cy="5938402"/>
          </a:xfrm>
        </p:grpSpPr>
        <p:pic>
          <p:nvPicPr>
            <p:cNvPr id="37" name="Graphic 36" descr="Heart with pulse">
              <a:extLst>
                <a:ext uri="{FF2B5EF4-FFF2-40B4-BE49-F238E27FC236}">
                  <a16:creationId xmlns:a16="http://schemas.microsoft.com/office/drawing/2014/main" id="{0924B780-5561-725F-0FEA-036F16C84C3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2765272" y="31320244"/>
              <a:ext cx="1481457" cy="1481457"/>
            </a:xfrm>
            <a:prstGeom prst="rect">
              <a:avLst/>
            </a:prstGeom>
          </p:spPr>
        </p:pic>
        <p:pic>
          <p:nvPicPr>
            <p:cNvPr id="38" name="Graphic 37" descr="Heartbeat">
              <a:extLst>
                <a:ext uri="{FF2B5EF4-FFF2-40B4-BE49-F238E27FC236}">
                  <a16:creationId xmlns:a16="http://schemas.microsoft.com/office/drawing/2014/main" id="{E1D3BADA-E53F-D30B-E5F0-048B95C92EB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0706655" y="26961380"/>
              <a:ext cx="1481457" cy="1481457"/>
            </a:xfrm>
            <a:prstGeom prst="rect">
              <a:avLst/>
            </a:prstGeom>
          </p:spPr>
        </p:pic>
        <p:pic>
          <p:nvPicPr>
            <p:cNvPr id="39" name="Graphic 38" descr="Medicine">
              <a:extLst>
                <a:ext uri="{FF2B5EF4-FFF2-40B4-BE49-F238E27FC236}">
                  <a16:creationId xmlns:a16="http://schemas.microsoft.com/office/drawing/2014/main" id="{E8DF1B9C-F822-D445-95C8-153AEA7584D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20711129" y="31175208"/>
              <a:ext cx="1481457" cy="1481457"/>
            </a:xfrm>
            <a:prstGeom prst="rect">
              <a:avLst/>
            </a:prstGeom>
          </p:spPr>
        </p:pic>
        <p:pic>
          <p:nvPicPr>
            <p:cNvPr id="40" name="Graphic 39" descr="Brain">
              <a:extLst>
                <a:ext uri="{FF2B5EF4-FFF2-40B4-BE49-F238E27FC236}">
                  <a16:creationId xmlns:a16="http://schemas.microsoft.com/office/drawing/2014/main" id="{13CDB57C-C817-0B82-AD48-9722A5E65CA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22922541" y="26863299"/>
              <a:ext cx="1481457" cy="1481457"/>
            </a:xfrm>
            <a:prstGeom prst="rect">
              <a:avLst/>
            </a:prstGeom>
          </p:spPr>
        </p:pic>
        <p:pic>
          <p:nvPicPr>
            <p:cNvPr id="41" name="Graphic 40" descr="Needle">
              <a:extLst>
                <a:ext uri="{FF2B5EF4-FFF2-40B4-BE49-F238E27FC236}">
                  <a16:creationId xmlns:a16="http://schemas.microsoft.com/office/drawing/2014/main" id="{92ACB9EC-0ABB-1BBE-895D-A8025589490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15370885" y="29068294"/>
              <a:ext cx="1481457" cy="1481457"/>
            </a:xfrm>
            <a:prstGeom prst="rect">
              <a:avLst/>
            </a:prstGeom>
          </p:spPr>
        </p:pic>
        <p:pic>
          <p:nvPicPr>
            <p:cNvPr id="42" name="Graphic 41" descr="Eye dropper">
              <a:extLst>
                <a:ext uri="{FF2B5EF4-FFF2-40B4-BE49-F238E27FC236}">
                  <a16:creationId xmlns:a16="http://schemas.microsoft.com/office/drawing/2014/main" id="{C26708BE-6DEB-9CD4-86D6-FA6D291132A9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22765273" y="29137154"/>
              <a:ext cx="1481457" cy="1481457"/>
            </a:xfrm>
            <a:prstGeom prst="rect">
              <a:avLst/>
            </a:prstGeom>
          </p:spPr>
        </p:pic>
        <p:pic>
          <p:nvPicPr>
            <p:cNvPr id="43" name="Graphic 42" descr="First aid kit">
              <a:extLst>
                <a:ext uri="{FF2B5EF4-FFF2-40B4-BE49-F238E27FC236}">
                  <a16:creationId xmlns:a16="http://schemas.microsoft.com/office/drawing/2014/main" id="{1393949E-A714-8220-8D6D-B88C909EC88E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15370885" y="31173521"/>
              <a:ext cx="1481457" cy="1481457"/>
            </a:xfrm>
            <a:prstGeom prst="rect">
              <a:avLst/>
            </a:prstGeom>
          </p:spPr>
        </p:pic>
        <p:pic>
          <p:nvPicPr>
            <p:cNvPr id="44" name="Graphic 43" descr="Ambulance">
              <a:extLst>
                <a:ext uri="{FF2B5EF4-FFF2-40B4-BE49-F238E27FC236}">
                  <a16:creationId xmlns:a16="http://schemas.microsoft.com/office/drawing/2014/main" id="{F004326F-9FF5-99B8-84A5-04D80DE9A303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15370885" y="26963067"/>
              <a:ext cx="1481457" cy="1481457"/>
            </a:xfrm>
            <a:prstGeom prst="rect">
              <a:avLst/>
            </a:prstGeom>
          </p:spPr>
        </p:pic>
        <p:pic>
          <p:nvPicPr>
            <p:cNvPr id="45" name="Graphic 44" descr="Brain in head">
              <a:extLst>
                <a:ext uri="{FF2B5EF4-FFF2-40B4-BE49-F238E27FC236}">
                  <a16:creationId xmlns:a16="http://schemas.microsoft.com/office/drawing/2014/main" id="{919B97A5-0E93-4B9D-E8D1-F20C5B1D0266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20711129" y="29068294"/>
              <a:ext cx="1481457" cy="1481457"/>
            </a:xfrm>
            <a:prstGeom prst="rect">
              <a:avLst/>
            </a:prstGeom>
          </p:spPr>
        </p:pic>
        <p:pic>
          <p:nvPicPr>
            <p:cNvPr id="46" name="Graphic 45" descr="Stethoscope">
              <a:extLst>
                <a:ext uri="{FF2B5EF4-FFF2-40B4-BE49-F238E27FC236}">
                  <a16:creationId xmlns:a16="http://schemas.microsoft.com/office/drawing/2014/main" id="{E9E3C9B3-26A3-139A-00FC-4F3CE506846B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/>
            </a:stretch>
          </p:blipFill>
          <p:spPr>
            <a:xfrm>
              <a:off x="18041009" y="29203582"/>
              <a:ext cx="1481457" cy="1481457"/>
            </a:xfrm>
            <a:prstGeom prst="rect">
              <a:avLst/>
            </a:prstGeom>
          </p:spPr>
        </p:pic>
        <p:pic>
          <p:nvPicPr>
            <p:cNvPr id="47" name="Graphic 46" descr="DNA">
              <a:extLst>
                <a:ext uri="{FF2B5EF4-FFF2-40B4-BE49-F238E27FC236}">
                  <a16:creationId xmlns:a16="http://schemas.microsoft.com/office/drawing/2014/main" id="{7ECE560B-36A4-2070-3C15-87A7F3068CCA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tretch>
              <a:fillRect/>
            </a:stretch>
          </p:blipFill>
          <p:spPr>
            <a:xfrm>
              <a:off x="18041008" y="31173520"/>
              <a:ext cx="1481457" cy="1481457"/>
            </a:xfrm>
            <a:prstGeom prst="rect">
              <a:avLst/>
            </a:prstGeom>
          </p:spPr>
        </p:pic>
        <p:pic>
          <p:nvPicPr>
            <p:cNvPr id="48" name="Graphic 47" descr="Hospital">
              <a:extLst>
                <a:ext uri="{FF2B5EF4-FFF2-40B4-BE49-F238E27FC236}">
                  <a16:creationId xmlns:a16="http://schemas.microsoft.com/office/drawing/2014/main" id="{0815CBA9-8464-8163-CB40-9F3383DA53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6"/>
                </a:ext>
              </a:extLst>
            </a:blip>
            <a:stretch>
              <a:fillRect/>
            </a:stretch>
          </p:blipFill>
          <p:spPr>
            <a:xfrm>
              <a:off x="18041010" y="26963068"/>
              <a:ext cx="1481457" cy="1481457"/>
            </a:xfrm>
            <a:prstGeom prst="rect">
              <a:avLst/>
            </a:prstGeom>
          </p:spPr>
        </p:pic>
      </p:grpSp>
      <p:sp>
        <p:nvSpPr>
          <p:cNvPr id="49" name="Title 1">
            <a:extLst>
              <a:ext uri="{FF2B5EF4-FFF2-40B4-BE49-F238E27FC236}">
                <a16:creationId xmlns:a16="http://schemas.microsoft.com/office/drawing/2014/main" id="{B69728C3-3352-0F0F-F8EB-D666F0DB2A90}"/>
              </a:ext>
            </a:extLst>
          </p:cNvPr>
          <p:cNvSpPr txBox="1">
            <a:spLocks/>
          </p:cNvSpPr>
          <p:nvPr/>
        </p:nvSpPr>
        <p:spPr>
          <a:xfrm>
            <a:off x="4050418" y="3008803"/>
            <a:ext cx="1391081" cy="281308"/>
          </a:xfrm>
          <a:prstGeom prst="rect">
            <a:avLst/>
          </a:prstGeom>
          <a:noFill/>
        </p:spPr>
        <p:txBody>
          <a:bodyPr lIns="11690" tIns="11690" bIns="11690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512" b="1" dirty="0">
                <a:latin typeface="Georgia" panose="02040502050405020303" pitchFamily="18" charset="0"/>
              </a:rPr>
              <a:t>Figure 1: </a:t>
            </a:r>
            <a:r>
              <a:rPr lang="en-US" sz="512" dirty="0">
                <a:latin typeface="Georgia" panose="02040502050405020303" pitchFamily="18" charset="0"/>
              </a:rPr>
              <a:t>Sample chart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475477D-7498-CA35-C359-D1C702ADF06C}"/>
              </a:ext>
            </a:extLst>
          </p:cNvPr>
          <p:cNvSpPr txBox="1"/>
          <p:nvPr/>
        </p:nvSpPr>
        <p:spPr>
          <a:xfrm>
            <a:off x="7501947" y="118947"/>
            <a:ext cx="850273" cy="553998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" dirty="0">
                <a:solidFill>
                  <a:srgbClr val="C00000"/>
                </a:solidFill>
              </a:rPr>
              <a:t>Department/collaborating institution's logo: same height and/or width as WMed logo</a:t>
            </a:r>
          </a:p>
        </p:txBody>
      </p:sp>
      <p:sp>
        <p:nvSpPr>
          <p:cNvPr id="51" name="Title 1">
            <a:extLst>
              <a:ext uri="{FF2B5EF4-FFF2-40B4-BE49-F238E27FC236}">
                <a16:creationId xmlns:a16="http://schemas.microsoft.com/office/drawing/2014/main" id="{EB8CF64B-BDFF-5587-3864-AF3DAFE2C705}"/>
              </a:ext>
            </a:extLst>
          </p:cNvPr>
          <p:cNvSpPr txBox="1">
            <a:spLocks/>
          </p:cNvSpPr>
          <p:nvPr/>
        </p:nvSpPr>
        <p:spPr>
          <a:xfrm>
            <a:off x="6286024" y="917957"/>
            <a:ext cx="2647821" cy="196861"/>
          </a:xfrm>
          <a:prstGeom prst="rect">
            <a:avLst/>
          </a:prstGeom>
        </p:spPr>
        <p:txBody>
          <a:bodyPr wrap="square" lIns="11690" tIns="11690" bIns="11690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en-US" sz="563" dirty="0">
                <a:latin typeface="Georgia" panose="02040502050405020303" pitchFamily="18" charset="0"/>
              </a:rPr>
              <a:t>Lorem ipsum dolor sit amet, consectetur adipiscing elit, sed do eiusmod tempor incididunt ut labore et dolore magna aliqua. 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C75863EA-A198-0F67-28F0-C383CC213D43}"/>
              </a:ext>
            </a:extLst>
          </p:cNvPr>
          <p:cNvSpPr txBox="1">
            <a:spLocks/>
          </p:cNvSpPr>
          <p:nvPr/>
        </p:nvSpPr>
        <p:spPr>
          <a:xfrm>
            <a:off x="3319791" y="1088782"/>
            <a:ext cx="2654852" cy="196861"/>
          </a:xfrm>
          <a:prstGeom prst="rect">
            <a:avLst/>
          </a:prstGeom>
        </p:spPr>
        <p:txBody>
          <a:bodyPr wrap="square" lIns="11690" tIns="11690" bIns="11690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en-US" sz="563" dirty="0">
                <a:latin typeface="Georgia" panose="02040502050405020303" pitchFamily="18" charset="0"/>
              </a:rPr>
              <a:t>Lorem ipsum dolor sit amet, consectetur adipiscing elit, sed do eiusmod tempor incididunt ut labore et dolore magna aliqua.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B6116B-B3F1-4EF2-E6C0-BB371B8F0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98693" y="41561"/>
            <a:ext cx="1109295" cy="680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31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29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12449267-9C97-AE32-5A23-C699CBEEBD14}"/>
              </a:ext>
            </a:extLst>
          </p:cNvPr>
          <p:cNvSpPr/>
          <p:nvPr/>
        </p:nvSpPr>
        <p:spPr>
          <a:xfrm>
            <a:off x="0" y="0"/>
            <a:ext cx="9144000" cy="710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DD0E45A-58A0-CEFA-A924-74FFCEE4E59B}"/>
              </a:ext>
            </a:extLst>
          </p:cNvPr>
          <p:cNvSpPr/>
          <p:nvPr/>
        </p:nvSpPr>
        <p:spPr>
          <a:xfrm>
            <a:off x="6187361" y="785005"/>
            <a:ext cx="2880678" cy="2467032"/>
          </a:xfrm>
          <a:prstGeom prst="rect">
            <a:avLst/>
          </a:prstGeom>
          <a:solidFill>
            <a:srgbClr val="EBD3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1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FD6B975-0306-5BAB-4C33-D0F26CBC940C}"/>
              </a:ext>
            </a:extLst>
          </p:cNvPr>
          <p:cNvSpPr/>
          <p:nvPr/>
        </p:nvSpPr>
        <p:spPr>
          <a:xfrm>
            <a:off x="3207698" y="4287328"/>
            <a:ext cx="5873756" cy="7850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7A9D0C-D274-F89D-9D19-366B4AAFB0EF}"/>
              </a:ext>
            </a:extLst>
          </p:cNvPr>
          <p:cNvSpPr txBox="1"/>
          <p:nvPr/>
        </p:nvSpPr>
        <p:spPr>
          <a:xfrm>
            <a:off x="2515923" y="275383"/>
            <a:ext cx="4109859" cy="21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97" dirty="0">
                <a:latin typeface="Georgia" panose="02040502050405020303" pitchFamily="18" charset="0"/>
              </a:rPr>
              <a:t>Presenting author name </a:t>
            </a:r>
            <a:r>
              <a:rPr lang="en-US" sz="797" u="sng" dirty="0">
                <a:latin typeface="Georgia" panose="02040502050405020303" pitchFamily="18" charset="0"/>
              </a:rPr>
              <a:t>(Underline)</a:t>
            </a:r>
            <a:r>
              <a:rPr lang="en-US" sz="797" dirty="0">
                <a:latin typeface="Georgia" panose="02040502050405020303" pitchFamily="18" charset="0"/>
              </a:rPr>
              <a:t>, other co-author’s names: 51-point, centered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AA9405E-DA0F-D8F0-260D-EA87540A42A6}"/>
              </a:ext>
            </a:extLst>
          </p:cNvPr>
          <p:cNvSpPr/>
          <p:nvPr/>
        </p:nvSpPr>
        <p:spPr>
          <a:xfrm>
            <a:off x="72943" y="785004"/>
            <a:ext cx="3050903" cy="4287327"/>
          </a:xfrm>
          <a:prstGeom prst="rect">
            <a:avLst/>
          </a:prstGeom>
          <a:solidFill>
            <a:srgbClr val="EBD3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5E6114-2BCB-E931-B022-05B505B16F30}"/>
              </a:ext>
            </a:extLst>
          </p:cNvPr>
          <p:cNvSpPr txBox="1"/>
          <p:nvPr/>
        </p:nvSpPr>
        <p:spPr>
          <a:xfrm>
            <a:off x="2694946" y="481419"/>
            <a:ext cx="3751814" cy="200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03" dirty="0">
                <a:latin typeface="Georgia" panose="02040502050405020303" pitchFamily="18" charset="0"/>
                <a:ea typeface="Calibri" panose="020F0502020204030204" pitchFamily="34" charset="0"/>
              </a:rPr>
              <a:t>Affiliation: department and/or program, institution, city, state: 45-point, centered</a:t>
            </a:r>
            <a:r>
              <a:rPr lang="en-US" sz="703" dirty="0">
                <a:latin typeface="Georgia" panose="02040502050405020303" pitchFamily="18" charset="0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65F8B6-4E74-15A1-32DA-21B25372266C}"/>
              </a:ext>
            </a:extLst>
          </p:cNvPr>
          <p:cNvSpPr txBox="1"/>
          <p:nvPr/>
        </p:nvSpPr>
        <p:spPr>
          <a:xfrm>
            <a:off x="2694946" y="81234"/>
            <a:ext cx="3751814" cy="2366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38" dirty="0">
                <a:latin typeface="Georgia" panose="02040502050405020303" pitchFamily="18" charset="0"/>
              </a:rPr>
              <a:t>Title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092FA36-DCFC-FC86-1D9F-23A540B46568}"/>
              </a:ext>
            </a:extLst>
          </p:cNvPr>
          <p:cNvSpPr/>
          <p:nvPr/>
        </p:nvSpPr>
        <p:spPr>
          <a:xfrm>
            <a:off x="139657" y="866752"/>
            <a:ext cx="2912316" cy="163125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91" b="1" dirty="0">
                <a:latin typeface="Georgia" panose="02040502050405020303" pitchFamily="18" charset="0"/>
              </a:rPr>
              <a:t>INTRODUCTION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DA06655-43FF-3B8A-54B4-7B7DEDF0277B}"/>
              </a:ext>
            </a:extLst>
          </p:cNvPr>
          <p:cNvSpPr/>
          <p:nvPr/>
        </p:nvSpPr>
        <p:spPr>
          <a:xfrm>
            <a:off x="139658" y="869156"/>
            <a:ext cx="2912316" cy="1963881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194672-31A2-8596-873B-5C8FCC3A59E0}"/>
              </a:ext>
            </a:extLst>
          </p:cNvPr>
          <p:cNvSpPr txBox="1"/>
          <p:nvPr/>
        </p:nvSpPr>
        <p:spPr>
          <a:xfrm>
            <a:off x="262936" y="1077933"/>
            <a:ext cx="2755498" cy="1763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53"/>
              </a:spcAft>
            </a:pPr>
            <a:r>
              <a:rPr lang="en-US" sz="563" b="1" dirty="0">
                <a:latin typeface="Georgia" panose="02040502050405020303" pitchFamily="18" charset="0"/>
              </a:rPr>
              <a:t>WMed Recommended Fonts:</a:t>
            </a:r>
          </a:p>
          <a:p>
            <a:r>
              <a:rPr lang="en-US" sz="563" dirty="0">
                <a:latin typeface="Georgia" panose="02040502050405020303" pitchFamily="18" charset="0"/>
              </a:rPr>
              <a:t>(Some of these fonts may not be available on your computer.)</a:t>
            </a:r>
          </a:p>
          <a:p>
            <a:pPr marL="73086" indent="-73086"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New Caledonia LT Std</a:t>
            </a:r>
          </a:p>
          <a:p>
            <a:pPr marL="73086" indent="-73086"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Georgia</a:t>
            </a:r>
          </a:p>
          <a:p>
            <a:pPr marL="73086" indent="-73086"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Trade Gothic LT Std</a:t>
            </a:r>
          </a:p>
          <a:p>
            <a:pPr marL="73086" indent="-73086">
              <a:buFont typeface="Arial" panose="020B0604020202020204" pitchFamily="34" charset="0"/>
              <a:buChar char="•"/>
            </a:pPr>
            <a:r>
              <a:rPr lang="en-US" sz="563" dirty="0" err="1">
                <a:latin typeface="Georgia" panose="02040502050405020303" pitchFamily="18" charset="0"/>
              </a:rPr>
              <a:t>Univers</a:t>
            </a:r>
            <a:r>
              <a:rPr lang="en-US" sz="563" dirty="0">
                <a:latin typeface="Georgia" panose="02040502050405020303" pitchFamily="18" charset="0"/>
              </a:rPr>
              <a:t> LT Std</a:t>
            </a:r>
          </a:p>
          <a:p>
            <a:pPr marL="73086" indent="-73086"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Helvetica</a:t>
            </a:r>
          </a:p>
          <a:p>
            <a:r>
              <a:rPr lang="en-US" sz="563" dirty="0">
                <a:latin typeface="Georgia" panose="02040502050405020303" pitchFamily="18" charset="0"/>
              </a:rPr>
              <a:t>Other fonts may be used but should be easy to read and professional.</a:t>
            </a:r>
          </a:p>
          <a:p>
            <a:r>
              <a:rPr lang="en-US" sz="563" dirty="0">
                <a:latin typeface="Georgia" panose="02040502050405020303" pitchFamily="18" charset="0"/>
              </a:rPr>
              <a:t>See the </a:t>
            </a:r>
            <a:r>
              <a:rPr lang="en-US" sz="563" dirty="0">
                <a:latin typeface="Georgia" panose="02040502050405020303" pitchFamily="18" charset="0"/>
                <a:hlinkClick r:id="rId2"/>
              </a:rPr>
              <a:t>WMed Identity Guide</a:t>
            </a:r>
            <a:r>
              <a:rPr lang="en-US" sz="563" dirty="0">
                <a:latin typeface="Georgia" panose="02040502050405020303" pitchFamily="18" charset="0"/>
              </a:rPr>
              <a:t> for more information and Secondary/Accent colors.</a:t>
            </a:r>
          </a:p>
          <a:p>
            <a:endParaRPr lang="en-US" sz="563" dirty="0">
              <a:latin typeface="Georgia" panose="02040502050405020303" pitchFamily="18" charset="0"/>
            </a:endParaRPr>
          </a:p>
          <a:p>
            <a:r>
              <a:rPr lang="en-US" sz="563" dirty="0">
                <a:solidFill>
                  <a:srgbClr val="FF0000"/>
                </a:solidFill>
                <a:latin typeface="Georgia" panose="02040502050405020303" pitchFamily="18" charset="0"/>
              </a:rPr>
              <a:t>When Submitting your file:</a:t>
            </a:r>
            <a:endParaRPr lang="en-US" sz="563" dirty="0">
              <a:latin typeface="Georgia" panose="02040502050405020303" pitchFamily="18" charset="0"/>
            </a:endParaRPr>
          </a:p>
          <a:p>
            <a:r>
              <a:rPr lang="en-US" sz="563" dirty="0">
                <a:latin typeface="Georgia" panose="02040502050405020303" pitchFamily="18" charset="0"/>
              </a:rPr>
              <a:t>The name MUST be the abstract ID, followed by the FIRST author’s last name.</a:t>
            </a:r>
          </a:p>
          <a:p>
            <a:r>
              <a:rPr lang="en-US" sz="563" dirty="0">
                <a:latin typeface="Georgia" panose="02040502050405020303" pitchFamily="18" charset="0"/>
              </a:rPr>
              <a:t>EXAMPLE: 23.smith.pdf</a:t>
            </a:r>
          </a:p>
          <a:p>
            <a:endParaRPr lang="en-US" sz="563" dirty="0">
              <a:latin typeface="Georgia" panose="02040502050405020303" pitchFamily="18" charset="0"/>
            </a:endParaRPr>
          </a:p>
          <a:p>
            <a:r>
              <a:rPr lang="en-US" sz="563" dirty="0">
                <a:latin typeface="Georgia" panose="02040502050405020303" pitchFamily="18" charset="0"/>
              </a:rPr>
              <a:t>Submit as a .pdf. A PowerPoint copy should always be retained. </a:t>
            </a:r>
          </a:p>
          <a:p>
            <a:r>
              <a:rPr lang="en-US" sz="563" dirty="0">
                <a:latin typeface="Georgia" panose="02040502050405020303" pitchFamily="18" charset="0"/>
              </a:rPr>
              <a:t>Presenting author will need to provide a laptop to present their digital poster. </a:t>
            </a:r>
          </a:p>
          <a:p>
            <a:endParaRPr lang="en-US" sz="563" dirty="0">
              <a:latin typeface="Georgia" panose="02040502050405020303" pitchFamily="18" charset="0"/>
            </a:endParaRPr>
          </a:p>
          <a:p>
            <a:endParaRPr lang="en-US" sz="563" dirty="0">
              <a:latin typeface="Georgia" panose="02040502050405020303" pitchFamily="18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6640CD6-BCF7-33B1-44C7-FBCC39E2D904}"/>
              </a:ext>
            </a:extLst>
          </p:cNvPr>
          <p:cNvSpPr txBox="1">
            <a:spLocks/>
          </p:cNvSpPr>
          <p:nvPr/>
        </p:nvSpPr>
        <p:spPr>
          <a:xfrm>
            <a:off x="3324803" y="4594233"/>
            <a:ext cx="5488471" cy="110235"/>
          </a:xfrm>
          <a:prstGeom prst="rect">
            <a:avLst/>
          </a:prstGeom>
        </p:spPr>
        <p:txBody>
          <a:bodyPr wrap="square" lIns="11690" tIns="11690" bIns="11690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en-US" sz="563" dirty="0">
                <a:latin typeface="Georgia" panose="02040502050405020303" pitchFamily="18" charset="0"/>
              </a:rPr>
              <a:t>Lorem ipsum dolor sit amet, consectetur adipiscing elit, sed do eiusmod tempor incididunt ut labore et dolore magna aliqua.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EA8C80B-AAA1-BC9E-7232-405F13DF3A5A}"/>
              </a:ext>
            </a:extLst>
          </p:cNvPr>
          <p:cNvSpPr/>
          <p:nvPr/>
        </p:nvSpPr>
        <p:spPr>
          <a:xfrm>
            <a:off x="139657" y="2933107"/>
            <a:ext cx="2912317" cy="163125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91" b="1" dirty="0">
                <a:latin typeface="Georgia" panose="02040502050405020303" pitchFamily="18" charset="0"/>
              </a:rPr>
              <a:t>METHODS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F8F8456-1318-A6BC-51FB-5DAFE8744B99}"/>
              </a:ext>
            </a:extLst>
          </p:cNvPr>
          <p:cNvSpPr/>
          <p:nvPr/>
        </p:nvSpPr>
        <p:spPr>
          <a:xfrm>
            <a:off x="3266296" y="4360674"/>
            <a:ext cx="5738046" cy="163125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91" b="1" dirty="0">
                <a:latin typeface="Georgia" panose="02040502050405020303" pitchFamily="18" charset="0"/>
              </a:rPr>
              <a:t>REFERENCES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A2B42A8-B684-A9C4-943F-4C25A7776137}"/>
              </a:ext>
            </a:extLst>
          </p:cNvPr>
          <p:cNvSpPr/>
          <p:nvPr/>
        </p:nvSpPr>
        <p:spPr>
          <a:xfrm>
            <a:off x="139657" y="2943326"/>
            <a:ext cx="2912317" cy="2044594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E637D9E-BF35-6C63-ABF6-915B301E1B3E}"/>
              </a:ext>
            </a:extLst>
          </p:cNvPr>
          <p:cNvSpPr/>
          <p:nvPr/>
        </p:nvSpPr>
        <p:spPr>
          <a:xfrm>
            <a:off x="3266296" y="4360245"/>
            <a:ext cx="5738047" cy="627676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B341953-DFAA-2703-ED9B-C2647B33190C}"/>
              </a:ext>
            </a:extLst>
          </p:cNvPr>
          <p:cNvSpPr txBox="1"/>
          <p:nvPr/>
        </p:nvSpPr>
        <p:spPr>
          <a:xfrm>
            <a:off x="198707" y="3180643"/>
            <a:ext cx="2823981" cy="1159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63" dirty="0">
                <a:latin typeface="Georgia" panose="02040502050405020303" pitchFamily="18" charset="0"/>
              </a:rPr>
              <a:t>Poster Design Tips:</a:t>
            </a:r>
          </a:p>
          <a:p>
            <a:pPr marL="73086" indent="-73086">
              <a:buFont typeface="Arial" panose="020B0604020202020204" pitchFamily="34" charset="0"/>
              <a:buChar char="•"/>
            </a:pPr>
            <a:endParaRPr lang="en-US" sz="563" dirty="0">
              <a:latin typeface="Georgia" panose="02040502050405020303" pitchFamily="18" charset="0"/>
            </a:endParaRPr>
          </a:p>
          <a:p>
            <a:pPr marL="73086" indent="-73086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Simple is good, don’t make things crowded. (This includes the title and body)</a:t>
            </a:r>
          </a:p>
          <a:p>
            <a:pPr marL="73086" indent="-73086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Make important information stand out (Bullets and numbering can improve readability)</a:t>
            </a:r>
          </a:p>
          <a:p>
            <a:pPr marL="73086" indent="-73086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Pay attention to spacing.</a:t>
            </a:r>
          </a:p>
          <a:p>
            <a:pPr marL="73086" indent="-73086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Keep uniform distances down the column and in each section.</a:t>
            </a:r>
          </a:p>
          <a:p>
            <a:pPr marL="73086" indent="-73086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Do not alter the WMed logo. </a:t>
            </a:r>
          </a:p>
          <a:p>
            <a:pPr marL="73086" indent="-73086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View your poster as a Slideshow to ensure you are happy with the graphic quality.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6C4AF16-DCC3-CDF1-BE81-2F4DFCA2EE66}"/>
              </a:ext>
            </a:extLst>
          </p:cNvPr>
          <p:cNvSpPr/>
          <p:nvPr/>
        </p:nvSpPr>
        <p:spPr>
          <a:xfrm>
            <a:off x="3194320" y="785005"/>
            <a:ext cx="2915821" cy="3400110"/>
          </a:xfrm>
          <a:prstGeom prst="rect">
            <a:avLst/>
          </a:prstGeom>
          <a:solidFill>
            <a:srgbClr val="BFA2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1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2092B28-6AD1-BCEA-630F-C128FC243272}"/>
              </a:ext>
            </a:extLst>
          </p:cNvPr>
          <p:cNvSpPr/>
          <p:nvPr/>
        </p:nvSpPr>
        <p:spPr>
          <a:xfrm>
            <a:off x="6187361" y="3296299"/>
            <a:ext cx="2883763" cy="885634"/>
          </a:xfrm>
          <a:prstGeom prst="rect">
            <a:avLst/>
          </a:prstGeom>
          <a:solidFill>
            <a:srgbClr val="BFA2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">
              <a:solidFill>
                <a:srgbClr val="EBD397"/>
              </a:solidFill>
              <a:latin typeface="Georgia" panose="02040502050405020303" pitchFamily="18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B06A7ADD-C0E8-D87E-6EB1-F3984426B199}"/>
              </a:ext>
            </a:extLst>
          </p:cNvPr>
          <p:cNvSpPr txBox="1">
            <a:spLocks/>
          </p:cNvSpPr>
          <p:nvPr/>
        </p:nvSpPr>
        <p:spPr>
          <a:xfrm>
            <a:off x="6303002" y="3558393"/>
            <a:ext cx="2642291" cy="196861"/>
          </a:xfrm>
          <a:prstGeom prst="rect">
            <a:avLst/>
          </a:prstGeom>
        </p:spPr>
        <p:txBody>
          <a:bodyPr wrap="square" lIns="11690" tIns="11690" bIns="11690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563" dirty="0" err="1">
                <a:latin typeface="Georgia" panose="02040502050405020303" pitchFamily="18" charset="0"/>
              </a:rPr>
              <a:t>adipiscing</a:t>
            </a:r>
            <a:r>
              <a:rPr lang="en-US" sz="563" dirty="0">
                <a:latin typeface="Georgia" panose="02040502050405020303" pitchFamily="18" charset="0"/>
              </a:rPr>
              <a:t> elit, sed do eiusmod tempor incididunt ut labore et dolore magna aliqua. Ut enim ad minim veniam, quis </a:t>
            </a:r>
            <a:r>
              <a:rPr lang="en-US" sz="563" dirty="0" err="1">
                <a:latin typeface="Georgia" panose="02040502050405020303" pitchFamily="18" charset="0"/>
              </a:rPr>
              <a:t>nostrud</a:t>
            </a:r>
            <a:r>
              <a:rPr lang="en-US" sz="563" dirty="0">
                <a:latin typeface="Georgia" panose="02040502050405020303" pitchFamily="18" charset="0"/>
              </a:rPr>
              <a:t> exercitation.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F06CC7-23C7-8660-CF13-A1FBB5B27186}"/>
              </a:ext>
            </a:extLst>
          </p:cNvPr>
          <p:cNvSpPr/>
          <p:nvPr/>
        </p:nvSpPr>
        <p:spPr>
          <a:xfrm>
            <a:off x="6242461" y="3352750"/>
            <a:ext cx="2773561" cy="163125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91" b="1" dirty="0">
                <a:latin typeface="Georgia" panose="02040502050405020303" pitchFamily="18" charset="0"/>
              </a:rPr>
              <a:t>ACKNOWLEDGEMENT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61A35C3-129C-ECF7-A712-1BD5BBBD7CBF}"/>
              </a:ext>
            </a:extLst>
          </p:cNvPr>
          <p:cNvSpPr/>
          <p:nvPr/>
        </p:nvSpPr>
        <p:spPr>
          <a:xfrm>
            <a:off x="3256300" y="853619"/>
            <a:ext cx="2791859" cy="163125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91" b="1" dirty="0">
                <a:latin typeface="Georgia" panose="02040502050405020303" pitchFamily="18" charset="0"/>
              </a:rPr>
              <a:t>RESULTS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A3E1AC6-834F-164B-7B40-CAEDDB93137B}"/>
              </a:ext>
            </a:extLst>
          </p:cNvPr>
          <p:cNvSpPr/>
          <p:nvPr/>
        </p:nvSpPr>
        <p:spPr>
          <a:xfrm>
            <a:off x="6242459" y="846459"/>
            <a:ext cx="2773562" cy="163125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91" b="1" dirty="0">
                <a:latin typeface="Georgia" panose="02040502050405020303" pitchFamily="18" charset="0"/>
              </a:rPr>
              <a:t>CONCLUSION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C29664EA-036C-BC7D-FF93-777349F713DD}"/>
              </a:ext>
            </a:extLst>
          </p:cNvPr>
          <p:cNvSpPr txBox="1">
            <a:spLocks/>
          </p:cNvSpPr>
          <p:nvPr/>
        </p:nvSpPr>
        <p:spPr>
          <a:xfrm>
            <a:off x="6303002" y="1084793"/>
            <a:ext cx="2630844" cy="543366"/>
          </a:xfrm>
          <a:prstGeom prst="rect">
            <a:avLst/>
          </a:prstGeom>
        </p:spPr>
        <p:txBody>
          <a:bodyPr wrap="square" lIns="11690" tIns="11690" bIns="11690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3086" indent="-7308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Simple is good, don’t make things crowded.</a:t>
            </a:r>
          </a:p>
          <a:p>
            <a:pPr marL="73086" indent="-7308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Make important information stand out (Bullets and numbering can improve readability)</a:t>
            </a:r>
          </a:p>
          <a:p>
            <a:pPr marL="73086" indent="-7308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Pay attention to spacing. </a:t>
            </a:r>
          </a:p>
          <a:p>
            <a:pPr marL="73086" indent="-7308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Keep uniform distances down the column and in each section.</a:t>
            </a:r>
          </a:p>
          <a:p>
            <a:pPr marL="73086" indent="-7308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Do not alter the WMed logo.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08DA983-49D4-E69C-1D0F-9DE93119A798}"/>
              </a:ext>
            </a:extLst>
          </p:cNvPr>
          <p:cNvSpPr/>
          <p:nvPr/>
        </p:nvSpPr>
        <p:spPr>
          <a:xfrm>
            <a:off x="3256300" y="853619"/>
            <a:ext cx="2791859" cy="3247940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AC642D2-4ADB-AF6D-4734-0B76E7FDD37B}"/>
              </a:ext>
            </a:extLst>
          </p:cNvPr>
          <p:cNvSpPr/>
          <p:nvPr/>
        </p:nvSpPr>
        <p:spPr>
          <a:xfrm>
            <a:off x="6242460" y="3347237"/>
            <a:ext cx="2773561" cy="750647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DC717E3-8C25-D73B-E4C2-2C4EA9AF8232}"/>
              </a:ext>
            </a:extLst>
          </p:cNvPr>
          <p:cNvSpPr/>
          <p:nvPr/>
        </p:nvSpPr>
        <p:spPr>
          <a:xfrm>
            <a:off x="6242459" y="851638"/>
            <a:ext cx="2773562" cy="2329005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5B8E5EB-D574-A062-88ED-AE4545BEFC93}"/>
              </a:ext>
            </a:extLst>
          </p:cNvPr>
          <p:cNvSpPr txBox="1"/>
          <p:nvPr/>
        </p:nvSpPr>
        <p:spPr>
          <a:xfrm>
            <a:off x="7501947" y="118947"/>
            <a:ext cx="850273" cy="553998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" dirty="0">
                <a:solidFill>
                  <a:srgbClr val="C00000"/>
                </a:solidFill>
              </a:rPr>
              <a:t>Department/collaborating institution's logo: same height and/or width as WMed logo</a:t>
            </a:r>
          </a:p>
        </p:txBody>
      </p:sp>
      <p:graphicFrame>
        <p:nvGraphicFramePr>
          <p:cNvPr id="3" name="Table 16">
            <a:extLst>
              <a:ext uri="{FF2B5EF4-FFF2-40B4-BE49-F238E27FC236}">
                <a16:creationId xmlns:a16="http://schemas.microsoft.com/office/drawing/2014/main" id="{3D255BC5-FCC2-005C-003E-09BBEBBDA1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82594"/>
              </p:ext>
            </p:extLst>
          </p:nvPr>
        </p:nvGraphicFramePr>
        <p:xfrm>
          <a:off x="3701917" y="1856598"/>
          <a:ext cx="1907372" cy="506545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476843">
                  <a:extLst>
                    <a:ext uri="{9D8B030D-6E8A-4147-A177-3AD203B41FA5}">
                      <a16:colId xmlns:a16="http://schemas.microsoft.com/office/drawing/2014/main" val="3836872068"/>
                    </a:ext>
                  </a:extLst>
                </a:gridCol>
                <a:gridCol w="476843">
                  <a:extLst>
                    <a:ext uri="{9D8B030D-6E8A-4147-A177-3AD203B41FA5}">
                      <a16:colId xmlns:a16="http://schemas.microsoft.com/office/drawing/2014/main" val="2501348781"/>
                    </a:ext>
                  </a:extLst>
                </a:gridCol>
                <a:gridCol w="476843">
                  <a:extLst>
                    <a:ext uri="{9D8B030D-6E8A-4147-A177-3AD203B41FA5}">
                      <a16:colId xmlns:a16="http://schemas.microsoft.com/office/drawing/2014/main" val="539372988"/>
                    </a:ext>
                  </a:extLst>
                </a:gridCol>
                <a:gridCol w="476843">
                  <a:extLst>
                    <a:ext uri="{9D8B030D-6E8A-4147-A177-3AD203B41FA5}">
                      <a16:colId xmlns:a16="http://schemas.microsoft.com/office/drawing/2014/main" val="1796329334"/>
                    </a:ext>
                  </a:extLst>
                </a:gridCol>
              </a:tblGrid>
              <a:tr h="101309">
                <a:tc>
                  <a:txBody>
                    <a:bodyPr/>
                    <a:lstStyle/>
                    <a:p>
                      <a:pPr algn="ctr"/>
                      <a:r>
                        <a:rPr lang="en-US" sz="500" dirty="0"/>
                        <a:t>Heading 1</a:t>
                      </a:r>
                    </a:p>
                  </a:txBody>
                  <a:tcPr marL="12074" marR="12074" marT="6037" marB="6037" anchor="ctr">
                    <a:solidFill>
                      <a:srgbClr val="502C1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023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00" dirty="0"/>
                        <a:t>Heading 2</a:t>
                      </a:r>
                    </a:p>
                  </a:txBody>
                  <a:tcPr marL="12074" marR="12074" marT="6037" marB="6037" anchor="ctr">
                    <a:solidFill>
                      <a:srgbClr val="502C1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023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00" dirty="0"/>
                        <a:t>Heading 3</a:t>
                      </a:r>
                    </a:p>
                  </a:txBody>
                  <a:tcPr marL="12074" marR="12074" marT="6037" marB="6037" anchor="ctr">
                    <a:solidFill>
                      <a:srgbClr val="502C1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0233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00" dirty="0"/>
                        <a:t>Heading 4</a:t>
                      </a:r>
                    </a:p>
                  </a:txBody>
                  <a:tcPr marL="12074" marR="12074" marT="6037" marB="6037" anchor="ctr">
                    <a:solidFill>
                      <a:srgbClr val="502C1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912391"/>
                  </a:ext>
                </a:extLst>
              </a:tr>
              <a:tr h="101309">
                <a:tc>
                  <a:txBody>
                    <a:bodyPr/>
                    <a:lstStyle/>
                    <a:p>
                      <a:pPr algn="ctr"/>
                      <a:endParaRPr lang="en-US" sz="500" dirty="0"/>
                    </a:p>
                  </a:txBody>
                  <a:tcPr marL="12074" marR="12074" marT="6037" marB="6037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00" dirty="0"/>
                    </a:p>
                  </a:txBody>
                  <a:tcPr marL="12074" marR="12074" marT="6037" marB="6037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00" dirty="0"/>
                    </a:p>
                  </a:txBody>
                  <a:tcPr marL="12074" marR="12074" marT="6037" marB="6037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00" dirty="0"/>
                    </a:p>
                  </a:txBody>
                  <a:tcPr marL="12074" marR="12074" marT="6037" marB="6037" anchor="ctr"/>
                </a:tc>
                <a:extLst>
                  <a:ext uri="{0D108BD9-81ED-4DB2-BD59-A6C34878D82A}">
                    <a16:rowId xmlns:a16="http://schemas.microsoft.com/office/drawing/2014/main" val="1267735297"/>
                  </a:ext>
                </a:extLst>
              </a:tr>
              <a:tr h="101309">
                <a:tc>
                  <a:txBody>
                    <a:bodyPr/>
                    <a:lstStyle/>
                    <a:p>
                      <a:pPr algn="ctr"/>
                      <a:endParaRPr lang="en-US" sz="500" dirty="0"/>
                    </a:p>
                  </a:txBody>
                  <a:tcPr marL="12074" marR="12074" marT="6037" marB="6037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00" dirty="0"/>
                    </a:p>
                  </a:txBody>
                  <a:tcPr marL="12074" marR="12074" marT="6037" marB="6037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00" dirty="0"/>
                    </a:p>
                  </a:txBody>
                  <a:tcPr marL="12074" marR="12074" marT="6037" marB="6037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00" dirty="0"/>
                    </a:p>
                  </a:txBody>
                  <a:tcPr marL="12074" marR="12074" marT="6037" marB="6037" anchor="ctr"/>
                </a:tc>
                <a:extLst>
                  <a:ext uri="{0D108BD9-81ED-4DB2-BD59-A6C34878D82A}">
                    <a16:rowId xmlns:a16="http://schemas.microsoft.com/office/drawing/2014/main" val="2842230825"/>
                  </a:ext>
                </a:extLst>
              </a:tr>
              <a:tr h="101309">
                <a:tc>
                  <a:txBody>
                    <a:bodyPr/>
                    <a:lstStyle/>
                    <a:p>
                      <a:pPr algn="ctr"/>
                      <a:endParaRPr lang="en-US" sz="500" dirty="0"/>
                    </a:p>
                  </a:txBody>
                  <a:tcPr marL="12074" marR="12074" marT="6037" marB="6037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00" dirty="0"/>
                    </a:p>
                  </a:txBody>
                  <a:tcPr marL="12074" marR="12074" marT="6037" marB="6037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00" dirty="0"/>
                    </a:p>
                  </a:txBody>
                  <a:tcPr marL="12074" marR="12074" marT="6037" marB="6037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00" dirty="0"/>
                    </a:p>
                  </a:txBody>
                  <a:tcPr marL="12074" marR="12074" marT="6037" marB="6037" anchor="ctr"/>
                </a:tc>
                <a:extLst>
                  <a:ext uri="{0D108BD9-81ED-4DB2-BD59-A6C34878D82A}">
                    <a16:rowId xmlns:a16="http://schemas.microsoft.com/office/drawing/2014/main" val="4143137425"/>
                  </a:ext>
                </a:extLst>
              </a:tr>
              <a:tr h="101309">
                <a:tc>
                  <a:txBody>
                    <a:bodyPr/>
                    <a:lstStyle/>
                    <a:p>
                      <a:pPr algn="ctr"/>
                      <a:endParaRPr lang="en-US" sz="500" dirty="0"/>
                    </a:p>
                  </a:txBody>
                  <a:tcPr marL="12074" marR="12074" marT="6037" marB="6037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00" dirty="0"/>
                    </a:p>
                  </a:txBody>
                  <a:tcPr marL="12074" marR="12074" marT="6037" marB="6037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00" dirty="0"/>
                    </a:p>
                  </a:txBody>
                  <a:tcPr marL="12074" marR="12074" marT="6037" marB="6037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00" dirty="0"/>
                    </a:p>
                  </a:txBody>
                  <a:tcPr marL="12074" marR="12074" marT="6037" marB="6037" anchor="ctr"/>
                </a:tc>
                <a:extLst>
                  <a:ext uri="{0D108BD9-81ED-4DB2-BD59-A6C34878D82A}">
                    <a16:rowId xmlns:a16="http://schemas.microsoft.com/office/drawing/2014/main" val="255143560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B43CC94A-5532-781A-F046-90F84AD63DCB}"/>
              </a:ext>
            </a:extLst>
          </p:cNvPr>
          <p:cNvSpPr txBox="1">
            <a:spLocks/>
          </p:cNvSpPr>
          <p:nvPr/>
        </p:nvSpPr>
        <p:spPr>
          <a:xfrm>
            <a:off x="3740828" y="2410684"/>
            <a:ext cx="1409273" cy="117741"/>
          </a:xfrm>
          <a:prstGeom prst="rect">
            <a:avLst/>
          </a:prstGeom>
          <a:noFill/>
        </p:spPr>
        <p:txBody>
          <a:bodyPr lIns="10716" tIns="10716" bIns="10716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28851">
              <a:lnSpc>
                <a:spcPct val="95000"/>
              </a:lnSpc>
              <a:defRPr/>
            </a:pPr>
            <a:r>
              <a:rPr lang="en-US" sz="469" b="1" dirty="0">
                <a:solidFill>
                  <a:prstClr val="black"/>
                </a:solidFill>
                <a:latin typeface="Georgia" panose="02040502050405020303" pitchFamily="18" charset="0"/>
              </a:rPr>
              <a:t>Table 1: </a:t>
            </a:r>
            <a:r>
              <a:rPr lang="en-US" sz="469" dirty="0">
                <a:solidFill>
                  <a:prstClr val="black"/>
                </a:solidFill>
                <a:latin typeface="Georgia" panose="02040502050405020303" pitchFamily="18" charset="0"/>
              </a:rPr>
              <a:t>Sample table results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7DB72435-D7FF-CF01-B8ED-3A7154F3EF23}"/>
              </a:ext>
            </a:extLst>
          </p:cNvPr>
          <p:cNvSpPr txBox="1">
            <a:spLocks/>
          </p:cNvSpPr>
          <p:nvPr/>
        </p:nvSpPr>
        <p:spPr>
          <a:xfrm>
            <a:off x="3324803" y="1111945"/>
            <a:ext cx="2654852" cy="196861"/>
          </a:xfrm>
          <a:prstGeom prst="rect">
            <a:avLst/>
          </a:prstGeom>
        </p:spPr>
        <p:txBody>
          <a:bodyPr wrap="square" lIns="11690" tIns="11690" bIns="11690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en-US" sz="563" dirty="0">
                <a:latin typeface="Georgia" panose="02040502050405020303" pitchFamily="18" charset="0"/>
              </a:rPr>
              <a:t>Lorem ipsum dolor sit amet, consectetur adipiscing elit, sed do eiusmod tempor incididunt ut labore et dolore magna aliqua. </a:t>
            </a:r>
          </a:p>
        </p:txBody>
      </p:sp>
      <p:pic>
        <p:nvPicPr>
          <p:cNvPr id="34" name="Picture 33" descr="A black and gold logo with a brown and white letter w&#10;&#10;AI-generated content may be incorrect.">
            <a:extLst>
              <a:ext uri="{FF2B5EF4-FFF2-40B4-BE49-F238E27FC236}">
                <a16:creationId xmlns:a16="http://schemas.microsoft.com/office/drawing/2014/main" id="{C4BEF750-E010-8101-9A19-8186B929580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02" y="72733"/>
            <a:ext cx="1057341" cy="61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375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7DDFE050-5535-3C0F-F6E9-0956D3FDFB62}"/>
              </a:ext>
            </a:extLst>
          </p:cNvPr>
          <p:cNvSpPr/>
          <p:nvPr/>
        </p:nvSpPr>
        <p:spPr>
          <a:xfrm>
            <a:off x="139656" y="2909254"/>
            <a:ext cx="2912317" cy="1446472"/>
          </a:xfrm>
          <a:prstGeom prst="rect">
            <a:avLst/>
          </a:prstGeom>
          <a:solidFill>
            <a:srgbClr val="EBD3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1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C6DBA96-6C63-7437-1291-BA2000C88599}"/>
              </a:ext>
            </a:extLst>
          </p:cNvPr>
          <p:cNvSpPr/>
          <p:nvPr/>
        </p:nvSpPr>
        <p:spPr>
          <a:xfrm>
            <a:off x="6224161" y="847213"/>
            <a:ext cx="2780181" cy="1286646"/>
          </a:xfrm>
          <a:prstGeom prst="rect">
            <a:avLst/>
          </a:prstGeom>
          <a:solidFill>
            <a:srgbClr val="EBD3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1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5EDF79C-E7D8-04D7-83E0-CAD1F0987A7A}"/>
              </a:ext>
            </a:extLst>
          </p:cNvPr>
          <p:cNvSpPr/>
          <p:nvPr/>
        </p:nvSpPr>
        <p:spPr>
          <a:xfrm>
            <a:off x="6225919" y="4217171"/>
            <a:ext cx="2791860" cy="843658"/>
          </a:xfrm>
          <a:prstGeom prst="rect">
            <a:avLst/>
          </a:prstGeom>
          <a:solidFill>
            <a:srgbClr val="EBD3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1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80502E-9761-5D16-F135-14E4CDBAEB83}"/>
              </a:ext>
            </a:extLst>
          </p:cNvPr>
          <p:cNvSpPr/>
          <p:nvPr/>
        </p:nvSpPr>
        <p:spPr>
          <a:xfrm>
            <a:off x="3252750" y="862415"/>
            <a:ext cx="2791860" cy="4199847"/>
          </a:xfrm>
          <a:prstGeom prst="rect">
            <a:avLst/>
          </a:prstGeom>
          <a:solidFill>
            <a:srgbClr val="EBD3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7A9D0C-D274-F89D-9D19-366B4AAFB0EF}"/>
              </a:ext>
            </a:extLst>
          </p:cNvPr>
          <p:cNvSpPr txBox="1"/>
          <p:nvPr/>
        </p:nvSpPr>
        <p:spPr>
          <a:xfrm>
            <a:off x="3272220" y="355089"/>
            <a:ext cx="4109859" cy="21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97" dirty="0">
                <a:latin typeface="Georgia" panose="02040502050405020303" pitchFamily="18" charset="0"/>
              </a:rPr>
              <a:t>Presenting author name </a:t>
            </a:r>
            <a:r>
              <a:rPr lang="en-US" sz="797" u="sng" dirty="0">
                <a:latin typeface="Georgia" panose="02040502050405020303" pitchFamily="18" charset="0"/>
              </a:rPr>
              <a:t>(Underline)</a:t>
            </a:r>
            <a:r>
              <a:rPr lang="en-US" sz="797" dirty="0">
                <a:latin typeface="Georgia" panose="02040502050405020303" pitchFamily="18" charset="0"/>
              </a:rPr>
              <a:t>, other co-author’s names: 51-point, centered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5E6114-2BCB-E931-B022-05B505B16F30}"/>
              </a:ext>
            </a:extLst>
          </p:cNvPr>
          <p:cNvSpPr txBox="1"/>
          <p:nvPr/>
        </p:nvSpPr>
        <p:spPr>
          <a:xfrm>
            <a:off x="3451242" y="554926"/>
            <a:ext cx="3751814" cy="200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03" dirty="0">
                <a:latin typeface="Georgia" panose="02040502050405020303" pitchFamily="18" charset="0"/>
                <a:ea typeface="Calibri" panose="020F0502020204030204" pitchFamily="34" charset="0"/>
              </a:rPr>
              <a:t>Affiliation: department and/or program, institution, city, state: 45-point, centered</a:t>
            </a:r>
            <a:r>
              <a:rPr lang="en-US" sz="703" dirty="0">
                <a:latin typeface="Georgia" panose="02040502050405020303" pitchFamily="18" charset="0"/>
              </a:rPr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092FA36-DCFC-FC86-1D9F-23A540B46568}"/>
              </a:ext>
            </a:extLst>
          </p:cNvPr>
          <p:cNvSpPr/>
          <p:nvPr/>
        </p:nvSpPr>
        <p:spPr>
          <a:xfrm>
            <a:off x="139657" y="866752"/>
            <a:ext cx="2912316" cy="163125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91" b="1" dirty="0">
                <a:latin typeface="Georgia" panose="02040502050405020303" pitchFamily="18" charset="0"/>
              </a:rPr>
              <a:t>INTRODUCTION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DA06655-43FF-3B8A-54B4-7B7DEDF0277B}"/>
              </a:ext>
            </a:extLst>
          </p:cNvPr>
          <p:cNvSpPr/>
          <p:nvPr/>
        </p:nvSpPr>
        <p:spPr>
          <a:xfrm>
            <a:off x="139658" y="869156"/>
            <a:ext cx="2912316" cy="1963881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194672-31A2-8596-873B-5C8FCC3A59E0}"/>
              </a:ext>
            </a:extLst>
          </p:cNvPr>
          <p:cNvSpPr txBox="1"/>
          <p:nvPr/>
        </p:nvSpPr>
        <p:spPr>
          <a:xfrm>
            <a:off x="262936" y="1077933"/>
            <a:ext cx="2755498" cy="1763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53"/>
              </a:spcAft>
            </a:pPr>
            <a:r>
              <a:rPr lang="en-US" sz="563" b="1" dirty="0">
                <a:latin typeface="Georgia" panose="02040502050405020303" pitchFamily="18" charset="0"/>
              </a:rPr>
              <a:t>WMed Recommended Fonts:</a:t>
            </a:r>
          </a:p>
          <a:p>
            <a:r>
              <a:rPr lang="en-US" sz="563" dirty="0">
                <a:latin typeface="Georgia" panose="02040502050405020303" pitchFamily="18" charset="0"/>
              </a:rPr>
              <a:t>(Some of these fonts may not be available on your computer.)</a:t>
            </a:r>
          </a:p>
          <a:p>
            <a:pPr marL="73086" indent="-73086"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New Caledonia LT Std</a:t>
            </a:r>
          </a:p>
          <a:p>
            <a:pPr marL="73086" indent="-73086"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Georgia</a:t>
            </a:r>
          </a:p>
          <a:p>
            <a:pPr marL="73086" indent="-73086"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Trade Gothic LT Std</a:t>
            </a:r>
          </a:p>
          <a:p>
            <a:pPr marL="73086" indent="-73086">
              <a:buFont typeface="Arial" panose="020B0604020202020204" pitchFamily="34" charset="0"/>
              <a:buChar char="•"/>
            </a:pPr>
            <a:r>
              <a:rPr lang="en-US" sz="563" dirty="0" err="1">
                <a:latin typeface="Georgia" panose="02040502050405020303" pitchFamily="18" charset="0"/>
              </a:rPr>
              <a:t>Univers</a:t>
            </a:r>
            <a:r>
              <a:rPr lang="en-US" sz="563" dirty="0">
                <a:latin typeface="Georgia" panose="02040502050405020303" pitchFamily="18" charset="0"/>
              </a:rPr>
              <a:t> LT Std</a:t>
            </a:r>
          </a:p>
          <a:p>
            <a:pPr marL="73086" indent="-73086"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Helvetica</a:t>
            </a:r>
          </a:p>
          <a:p>
            <a:r>
              <a:rPr lang="en-US" sz="563" dirty="0">
                <a:latin typeface="Georgia" panose="02040502050405020303" pitchFamily="18" charset="0"/>
              </a:rPr>
              <a:t>Other fonts may be used but should be easy to read and professional.</a:t>
            </a:r>
          </a:p>
          <a:p>
            <a:r>
              <a:rPr lang="en-US" sz="563" dirty="0">
                <a:latin typeface="Georgia" panose="02040502050405020303" pitchFamily="18" charset="0"/>
              </a:rPr>
              <a:t>See the </a:t>
            </a:r>
            <a:r>
              <a:rPr lang="en-US" sz="563" dirty="0">
                <a:latin typeface="Georgia" panose="02040502050405020303" pitchFamily="18" charset="0"/>
                <a:hlinkClick r:id="rId2"/>
              </a:rPr>
              <a:t>WMed Identity Guide</a:t>
            </a:r>
            <a:r>
              <a:rPr lang="en-US" sz="563" dirty="0">
                <a:latin typeface="Georgia" panose="02040502050405020303" pitchFamily="18" charset="0"/>
              </a:rPr>
              <a:t> for more information and Secondary/Accent colors.</a:t>
            </a:r>
          </a:p>
          <a:p>
            <a:endParaRPr lang="en-US" sz="563" dirty="0">
              <a:latin typeface="Georgia" panose="02040502050405020303" pitchFamily="18" charset="0"/>
            </a:endParaRPr>
          </a:p>
          <a:p>
            <a:r>
              <a:rPr lang="en-US" sz="563" dirty="0">
                <a:solidFill>
                  <a:srgbClr val="FF0000"/>
                </a:solidFill>
                <a:latin typeface="Georgia" panose="02040502050405020303" pitchFamily="18" charset="0"/>
              </a:rPr>
              <a:t>When Submitting your file:</a:t>
            </a:r>
            <a:endParaRPr lang="en-US" sz="563" dirty="0">
              <a:latin typeface="Georgia" panose="02040502050405020303" pitchFamily="18" charset="0"/>
            </a:endParaRPr>
          </a:p>
          <a:p>
            <a:r>
              <a:rPr lang="en-US" sz="563" dirty="0">
                <a:latin typeface="Georgia" panose="02040502050405020303" pitchFamily="18" charset="0"/>
              </a:rPr>
              <a:t>The name MUST be the abstract ID, followed by the FIRST author’s last name.</a:t>
            </a:r>
          </a:p>
          <a:p>
            <a:r>
              <a:rPr lang="en-US" sz="563" dirty="0">
                <a:latin typeface="Georgia" panose="02040502050405020303" pitchFamily="18" charset="0"/>
              </a:rPr>
              <a:t>EXAMPLE: 23.smith.pdf</a:t>
            </a:r>
          </a:p>
          <a:p>
            <a:endParaRPr lang="en-US" sz="563" dirty="0">
              <a:latin typeface="Georgia" panose="02040502050405020303" pitchFamily="18" charset="0"/>
            </a:endParaRPr>
          </a:p>
          <a:p>
            <a:r>
              <a:rPr lang="en-US" sz="563" dirty="0">
                <a:latin typeface="Georgia" panose="02040502050405020303" pitchFamily="18" charset="0"/>
              </a:rPr>
              <a:t>Submit as a .pdf. A PowerPoint copy should always be retained. </a:t>
            </a:r>
          </a:p>
          <a:p>
            <a:r>
              <a:rPr lang="en-US" sz="563" dirty="0">
                <a:latin typeface="Georgia" panose="02040502050405020303" pitchFamily="18" charset="0"/>
              </a:rPr>
              <a:t>Presenting author will need to provide a laptop to present their digital poster. </a:t>
            </a:r>
          </a:p>
          <a:p>
            <a:endParaRPr lang="en-US" sz="563" dirty="0">
              <a:latin typeface="Georgia" panose="02040502050405020303" pitchFamily="18" charset="0"/>
            </a:endParaRPr>
          </a:p>
          <a:p>
            <a:endParaRPr lang="en-US" sz="563" dirty="0">
              <a:latin typeface="Georgia" panose="02040502050405020303" pitchFamily="18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6640CD6-BCF7-33B1-44C7-FBCC39E2D904}"/>
              </a:ext>
            </a:extLst>
          </p:cNvPr>
          <p:cNvSpPr txBox="1">
            <a:spLocks/>
          </p:cNvSpPr>
          <p:nvPr/>
        </p:nvSpPr>
        <p:spPr>
          <a:xfrm>
            <a:off x="198707" y="4646613"/>
            <a:ext cx="2654852" cy="196861"/>
          </a:xfrm>
          <a:prstGeom prst="rect">
            <a:avLst/>
          </a:prstGeom>
        </p:spPr>
        <p:txBody>
          <a:bodyPr wrap="square" lIns="11690" tIns="11690" bIns="11690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en-US" sz="563" dirty="0">
                <a:latin typeface="Georgia" panose="02040502050405020303" pitchFamily="18" charset="0"/>
              </a:rPr>
              <a:t>Lorem ipsum dolor sit amet, consectetur adipiscing elit, sed do eiusmod tempor incididunt ut labore et dolore magna aliqua.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EA8C80B-AAA1-BC9E-7232-405F13DF3A5A}"/>
              </a:ext>
            </a:extLst>
          </p:cNvPr>
          <p:cNvSpPr/>
          <p:nvPr/>
        </p:nvSpPr>
        <p:spPr>
          <a:xfrm>
            <a:off x="139657" y="2910805"/>
            <a:ext cx="2912317" cy="163125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91" b="1" dirty="0">
                <a:latin typeface="Georgia" panose="02040502050405020303" pitchFamily="18" charset="0"/>
              </a:rPr>
              <a:t>CASE DESCRIPTION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F8F8456-1318-A6BC-51FB-5DAFE8744B99}"/>
              </a:ext>
            </a:extLst>
          </p:cNvPr>
          <p:cNvSpPr/>
          <p:nvPr/>
        </p:nvSpPr>
        <p:spPr>
          <a:xfrm>
            <a:off x="139656" y="4445185"/>
            <a:ext cx="2912317" cy="163125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91" b="1" dirty="0">
                <a:latin typeface="Georgia" panose="02040502050405020303" pitchFamily="18" charset="0"/>
              </a:rPr>
              <a:t>REFERENCES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A2B42A8-B684-A9C4-943F-4C25A7776137}"/>
              </a:ext>
            </a:extLst>
          </p:cNvPr>
          <p:cNvSpPr/>
          <p:nvPr/>
        </p:nvSpPr>
        <p:spPr>
          <a:xfrm>
            <a:off x="139657" y="2921024"/>
            <a:ext cx="2912317" cy="1437569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E637D9E-BF35-6C63-ABF6-915B301E1B3E}"/>
              </a:ext>
            </a:extLst>
          </p:cNvPr>
          <p:cNvSpPr/>
          <p:nvPr/>
        </p:nvSpPr>
        <p:spPr>
          <a:xfrm>
            <a:off x="139657" y="4450921"/>
            <a:ext cx="2912316" cy="611345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B341953-DFAA-2703-ED9B-C2647B33190C}"/>
              </a:ext>
            </a:extLst>
          </p:cNvPr>
          <p:cNvSpPr txBox="1"/>
          <p:nvPr/>
        </p:nvSpPr>
        <p:spPr>
          <a:xfrm>
            <a:off x="183823" y="3088161"/>
            <a:ext cx="2823981" cy="1159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63" dirty="0">
                <a:latin typeface="Georgia" panose="02040502050405020303" pitchFamily="18" charset="0"/>
              </a:rPr>
              <a:t>Poster Design Tips:</a:t>
            </a:r>
          </a:p>
          <a:p>
            <a:pPr marL="73086" indent="-73086">
              <a:buFont typeface="Arial" panose="020B0604020202020204" pitchFamily="34" charset="0"/>
              <a:buChar char="•"/>
            </a:pPr>
            <a:endParaRPr lang="en-US" sz="563" dirty="0">
              <a:latin typeface="Georgia" panose="02040502050405020303" pitchFamily="18" charset="0"/>
            </a:endParaRPr>
          </a:p>
          <a:p>
            <a:pPr marL="73086" indent="-73086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Simple is good, don’t make things crowded. (This includes the title and body)</a:t>
            </a:r>
          </a:p>
          <a:p>
            <a:pPr marL="73086" indent="-73086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Make important information stand out (Bullets and numbering can improve readability)</a:t>
            </a:r>
          </a:p>
          <a:p>
            <a:pPr marL="73086" indent="-73086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Pay attention to spacing.</a:t>
            </a:r>
          </a:p>
          <a:p>
            <a:pPr marL="73086" indent="-73086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Keep uniform distances down the column and in each section.</a:t>
            </a:r>
          </a:p>
          <a:p>
            <a:pPr marL="73086" indent="-73086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Do not alter the WMed logo. </a:t>
            </a:r>
          </a:p>
          <a:p>
            <a:pPr marL="73086" indent="-73086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View your poster as a Slideshow to ensure you are happy with the graphic quality.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B06A7ADD-C0E8-D87E-6EB1-F3984426B199}"/>
              </a:ext>
            </a:extLst>
          </p:cNvPr>
          <p:cNvSpPr txBox="1">
            <a:spLocks/>
          </p:cNvSpPr>
          <p:nvPr/>
        </p:nvSpPr>
        <p:spPr>
          <a:xfrm>
            <a:off x="6291555" y="4428318"/>
            <a:ext cx="2642291" cy="196861"/>
          </a:xfrm>
          <a:prstGeom prst="rect">
            <a:avLst/>
          </a:prstGeom>
        </p:spPr>
        <p:txBody>
          <a:bodyPr wrap="square" lIns="11690" tIns="11690" bIns="11690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563" dirty="0" err="1">
                <a:latin typeface="Georgia" panose="02040502050405020303" pitchFamily="18" charset="0"/>
              </a:rPr>
              <a:t>adipiscing</a:t>
            </a:r>
            <a:r>
              <a:rPr lang="en-US" sz="563" dirty="0">
                <a:latin typeface="Georgia" panose="02040502050405020303" pitchFamily="18" charset="0"/>
              </a:rPr>
              <a:t> elit, sed do eiusmod tempor incididunt ut labore et dolore magna aliqua. Ut enim ad minim veniam, quis </a:t>
            </a:r>
            <a:r>
              <a:rPr lang="en-US" sz="563" dirty="0" err="1">
                <a:latin typeface="Georgia" panose="02040502050405020303" pitchFamily="18" charset="0"/>
              </a:rPr>
              <a:t>nostrud</a:t>
            </a:r>
            <a:r>
              <a:rPr lang="en-US" sz="563" dirty="0">
                <a:latin typeface="Georgia" panose="02040502050405020303" pitchFamily="18" charset="0"/>
              </a:rPr>
              <a:t> exercitation.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F06CC7-23C7-8660-CF13-A1FBB5B27186}"/>
              </a:ext>
            </a:extLst>
          </p:cNvPr>
          <p:cNvSpPr/>
          <p:nvPr/>
        </p:nvSpPr>
        <p:spPr>
          <a:xfrm>
            <a:off x="6230781" y="4217170"/>
            <a:ext cx="2791859" cy="167181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91" b="1" dirty="0">
                <a:latin typeface="Georgia" panose="02040502050405020303" pitchFamily="18" charset="0"/>
              </a:rPr>
              <a:t>ACKNOWLEDGEMENT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61A35C3-129C-ECF7-A712-1BD5BBBD7CBF}"/>
              </a:ext>
            </a:extLst>
          </p:cNvPr>
          <p:cNvSpPr/>
          <p:nvPr/>
        </p:nvSpPr>
        <p:spPr>
          <a:xfrm>
            <a:off x="6225919" y="853618"/>
            <a:ext cx="2768700" cy="163125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91" b="1" dirty="0">
                <a:latin typeface="Georgia" panose="02040502050405020303" pitchFamily="18" charset="0"/>
              </a:rPr>
              <a:t>DISCUSSION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A3E1AC6-834F-164B-7B40-CAEDDB93137B}"/>
              </a:ext>
            </a:extLst>
          </p:cNvPr>
          <p:cNvSpPr/>
          <p:nvPr/>
        </p:nvSpPr>
        <p:spPr>
          <a:xfrm>
            <a:off x="6230781" y="2251044"/>
            <a:ext cx="2773562" cy="163125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91" b="1" dirty="0">
                <a:latin typeface="Georgia" panose="02040502050405020303" pitchFamily="18" charset="0"/>
              </a:rPr>
              <a:t>CONCLUSION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C29664EA-036C-BC7D-FF93-777349F713DD}"/>
              </a:ext>
            </a:extLst>
          </p:cNvPr>
          <p:cNvSpPr txBox="1">
            <a:spLocks/>
          </p:cNvSpPr>
          <p:nvPr/>
        </p:nvSpPr>
        <p:spPr>
          <a:xfrm>
            <a:off x="6311288" y="2461700"/>
            <a:ext cx="2630844" cy="543366"/>
          </a:xfrm>
          <a:prstGeom prst="rect">
            <a:avLst/>
          </a:prstGeom>
        </p:spPr>
        <p:txBody>
          <a:bodyPr wrap="square" lIns="11690" tIns="11690" bIns="11690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3086" indent="-7308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Simple is good, don’t make things crowded.</a:t>
            </a:r>
          </a:p>
          <a:p>
            <a:pPr marL="73086" indent="-7308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Make important information stand out (Bullets and numbering can improve readability)</a:t>
            </a:r>
          </a:p>
          <a:p>
            <a:pPr marL="73086" indent="-7308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Pay attention to spacing. </a:t>
            </a:r>
          </a:p>
          <a:p>
            <a:pPr marL="73086" indent="-7308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Keep uniform distances down the column and in each section.</a:t>
            </a:r>
          </a:p>
          <a:p>
            <a:pPr marL="73086" indent="-7308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Do not alter the WMed logo.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08DA983-49D4-E69C-1D0F-9DE93119A798}"/>
              </a:ext>
            </a:extLst>
          </p:cNvPr>
          <p:cNvSpPr/>
          <p:nvPr/>
        </p:nvSpPr>
        <p:spPr>
          <a:xfrm>
            <a:off x="3256300" y="853618"/>
            <a:ext cx="2791859" cy="4208648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AC642D2-4ADB-AF6D-4734-0B76E7FDD37B}"/>
              </a:ext>
            </a:extLst>
          </p:cNvPr>
          <p:cNvSpPr/>
          <p:nvPr/>
        </p:nvSpPr>
        <p:spPr>
          <a:xfrm>
            <a:off x="6230781" y="4218608"/>
            <a:ext cx="2785240" cy="843657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DC717E3-8C25-D73B-E4C2-2C4EA9AF8232}"/>
              </a:ext>
            </a:extLst>
          </p:cNvPr>
          <p:cNvSpPr/>
          <p:nvPr/>
        </p:nvSpPr>
        <p:spPr>
          <a:xfrm>
            <a:off x="6225919" y="2251044"/>
            <a:ext cx="2773562" cy="1856784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945B00B-7096-D548-060C-2CC02CDF43B8}"/>
              </a:ext>
            </a:extLst>
          </p:cNvPr>
          <p:cNvSpPr/>
          <p:nvPr/>
        </p:nvSpPr>
        <p:spPr>
          <a:xfrm>
            <a:off x="6225919" y="853618"/>
            <a:ext cx="2773562" cy="1286645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EE145D-B564-F77F-0E46-59E494D8EF86}"/>
              </a:ext>
            </a:extLst>
          </p:cNvPr>
          <p:cNvSpPr txBox="1">
            <a:spLocks/>
          </p:cNvSpPr>
          <p:nvPr/>
        </p:nvSpPr>
        <p:spPr>
          <a:xfrm>
            <a:off x="3794755" y="2719162"/>
            <a:ext cx="1718187" cy="219887"/>
          </a:xfrm>
          <a:prstGeom prst="rect">
            <a:avLst/>
          </a:prstGeom>
          <a:noFill/>
        </p:spPr>
        <p:txBody>
          <a:bodyPr wrap="square" lIns="11690" tIns="18409" bIns="13807" anchor="ctr">
            <a:no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5000"/>
              </a:lnSpc>
            </a:pPr>
            <a:r>
              <a:rPr lang="en-US" sz="512" b="1" dirty="0">
                <a:latin typeface="Georgia" panose="02040502050405020303" pitchFamily="18" charset="0"/>
              </a:rPr>
              <a:t>Figure 1: </a:t>
            </a:r>
            <a:r>
              <a:rPr lang="en-US" sz="512" dirty="0">
                <a:latin typeface="Georgia" panose="02040502050405020303" pitchFamily="18" charset="0"/>
              </a:rPr>
              <a:t>WMed approved color palette.</a:t>
            </a:r>
          </a:p>
        </p:txBody>
      </p:sp>
      <p:pic>
        <p:nvPicPr>
          <p:cNvPr id="3" name="Picture 2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65DDB7C1-52F4-0195-950D-1A000DAA1F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1120" y="980031"/>
            <a:ext cx="1721822" cy="1739131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33D45339-2168-7B9F-0083-4BDD66F412B6}"/>
              </a:ext>
            </a:extLst>
          </p:cNvPr>
          <p:cNvSpPr txBox="1">
            <a:spLocks/>
          </p:cNvSpPr>
          <p:nvPr/>
        </p:nvSpPr>
        <p:spPr>
          <a:xfrm>
            <a:off x="3408634" y="3107464"/>
            <a:ext cx="2522827" cy="629993"/>
          </a:xfrm>
          <a:prstGeom prst="rect">
            <a:avLst/>
          </a:prstGeom>
        </p:spPr>
        <p:txBody>
          <a:bodyPr wrap="square" lIns="11690" tIns="11690" bIns="11690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3086" indent="-73086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Lorem ipsum dolor sit amet, consectetur adipiscing elit, sed do eiusmod tempor incididunt ut labore et dolore magna </a:t>
            </a:r>
            <a:r>
              <a:rPr lang="en-US" sz="563" dirty="0" err="1">
                <a:latin typeface="Georgia" panose="02040502050405020303" pitchFamily="18" charset="0"/>
              </a:rPr>
              <a:t>aliqua</a:t>
            </a:r>
            <a:r>
              <a:rPr lang="en-US" sz="563" dirty="0">
                <a:latin typeface="Georgia" panose="02040502050405020303" pitchFamily="18" charset="0"/>
              </a:rPr>
              <a:t>.</a:t>
            </a:r>
          </a:p>
          <a:p>
            <a:pPr marL="73086" indent="-73086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Ut enim ad minim veniam, quis nostrud exercitation ullamco laboris nisi </a:t>
            </a:r>
            <a:r>
              <a:rPr lang="en-US" sz="563" dirty="0" err="1">
                <a:latin typeface="Georgia" panose="02040502050405020303" pitchFamily="18" charset="0"/>
              </a:rPr>
              <a:t>ut</a:t>
            </a:r>
            <a:r>
              <a:rPr lang="en-US" sz="563" dirty="0">
                <a:latin typeface="Georgia" panose="02040502050405020303" pitchFamily="18" charset="0"/>
              </a:rPr>
              <a:t> </a:t>
            </a:r>
            <a:r>
              <a:rPr lang="en-US" sz="563" dirty="0" err="1">
                <a:latin typeface="Georgia" panose="02040502050405020303" pitchFamily="18" charset="0"/>
              </a:rPr>
              <a:t>aliquip</a:t>
            </a:r>
            <a:r>
              <a:rPr lang="en-US" sz="563" dirty="0">
                <a:latin typeface="Georgia" panose="02040502050405020303" pitchFamily="18" charset="0"/>
              </a:rPr>
              <a:t>. </a:t>
            </a:r>
          </a:p>
          <a:p>
            <a:pPr marL="73086" indent="-73086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563" dirty="0">
                <a:latin typeface="Georgia" panose="02040502050405020303" pitchFamily="18" charset="0"/>
              </a:rPr>
              <a:t>Duis aute irure dolor in reprehenderit in voluptate velit esse cillum dolore eu fugiat nulla </a:t>
            </a:r>
            <a:r>
              <a:rPr lang="en-US" sz="563" dirty="0" err="1">
                <a:latin typeface="Georgia" panose="02040502050405020303" pitchFamily="18" charset="0"/>
              </a:rPr>
              <a:t>pariatur</a:t>
            </a:r>
            <a:r>
              <a:rPr lang="en-US" sz="563" dirty="0">
                <a:latin typeface="Georgia" panose="02040502050405020303" pitchFamily="18" charset="0"/>
              </a:rPr>
              <a:t>.</a:t>
            </a:r>
          </a:p>
          <a:p>
            <a:pPr marL="73086" indent="-73086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563" dirty="0" err="1">
                <a:latin typeface="Georgia" panose="02040502050405020303" pitchFamily="18" charset="0"/>
              </a:rPr>
              <a:t>Excepteur</a:t>
            </a:r>
            <a:r>
              <a:rPr lang="en-US" sz="563" dirty="0">
                <a:latin typeface="Georgia" panose="02040502050405020303" pitchFamily="18" charset="0"/>
              </a:rPr>
              <a:t> sint occaecat cupidatat non </a:t>
            </a:r>
            <a:r>
              <a:rPr lang="en-US" sz="563" dirty="0" err="1">
                <a:latin typeface="Georgia" panose="02040502050405020303" pitchFamily="18" charset="0"/>
              </a:rPr>
              <a:t>proident</a:t>
            </a:r>
            <a:r>
              <a:rPr lang="en-US" sz="563" dirty="0">
                <a:latin typeface="Georgia" panose="02040502050405020303" pitchFamily="18" charset="0"/>
              </a:rPr>
              <a:t>.</a:t>
            </a: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1A0B70E2-45F4-1715-EB02-9042DE566229}"/>
              </a:ext>
            </a:extLst>
          </p:cNvPr>
          <p:cNvSpPr txBox="1">
            <a:spLocks/>
          </p:cNvSpPr>
          <p:nvPr/>
        </p:nvSpPr>
        <p:spPr>
          <a:xfrm>
            <a:off x="6311288" y="1077933"/>
            <a:ext cx="2609929" cy="196861"/>
          </a:xfrm>
          <a:prstGeom prst="rect">
            <a:avLst/>
          </a:prstGeom>
        </p:spPr>
        <p:txBody>
          <a:bodyPr wrap="square" lIns="11690" tIns="11690" bIns="11690" anchor="ctr">
            <a:spAutoFit/>
          </a:bodyPr>
          <a:lstStyle>
            <a:lvl1pPr algn="l" defTabSz="40233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563" dirty="0" err="1">
                <a:latin typeface="Georgia" panose="02040502050405020303" pitchFamily="18" charset="0"/>
              </a:rPr>
              <a:t>adipiscing</a:t>
            </a:r>
            <a:r>
              <a:rPr lang="en-US" sz="563" dirty="0">
                <a:latin typeface="Georgia" panose="02040502050405020303" pitchFamily="18" charset="0"/>
              </a:rPr>
              <a:t> elit, sed do eiusmod tempor incididunt ut labore et dolore magna aliqua. Ut enim ad minim veniam, quis </a:t>
            </a:r>
            <a:r>
              <a:rPr lang="en-US" sz="563" dirty="0" err="1">
                <a:latin typeface="Georgia" panose="02040502050405020303" pitchFamily="18" charset="0"/>
              </a:rPr>
              <a:t>nostrud</a:t>
            </a:r>
            <a:r>
              <a:rPr lang="en-US" sz="563" dirty="0">
                <a:latin typeface="Georgia" panose="02040502050405020303" pitchFamily="18" charset="0"/>
              </a:rPr>
              <a:t> exercitation.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BB644A5-D641-3295-57B2-59FA56E6C808}"/>
              </a:ext>
            </a:extLst>
          </p:cNvPr>
          <p:cNvSpPr/>
          <p:nvPr/>
        </p:nvSpPr>
        <p:spPr>
          <a:xfrm>
            <a:off x="1545578" y="98936"/>
            <a:ext cx="7449039" cy="234592"/>
          </a:xfrm>
          <a:prstGeom prst="rect">
            <a:avLst/>
          </a:prstGeom>
          <a:solidFill>
            <a:srgbClr val="3F2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latin typeface="Georgia" panose="02040502050405020303" pitchFamily="18" charset="0"/>
              </a:rPr>
              <a:t>Title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0D30445-72B5-EC2E-236A-3E7D0B1C4175}"/>
              </a:ext>
            </a:extLst>
          </p:cNvPr>
          <p:cNvSpPr/>
          <p:nvPr/>
        </p:nvSpPr>
        <p:spPr>
          <a:xfrm>
            <a:off x="1545579" y="95957"/>
            <a:ext cx="7449039" cy="671069"/>
          </a:xfrm>
          <a:prstGeom prst="rect">
            <a:avLst/>
          </a:prstGeom>
          <a:noFill/>
          <a:ln>
            <a:solidFill>
              <a:srgbClr val="3F29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"/>
          </a:p>
        </p:txBody>
      </p:sp>
      <p:pic>
        <p:nvPicPr>
          <p:cNvPr id="28" name="Picture 27" descr="A black and gold logo with a brown and white letter w&#10;&#10;AI-generated content may be incorrect.">
            <a:extLst>
              <a:ext uri="{FF2B5EF4-FFF2-40B4-BE49-F238E27FC236}">
                <a16:creationId xmlns:a16="http://schemas.microsoft.com/office/drawing/2014/main" id="{368A5F2E-4A7C-8DD6-71BC-D13FB918EF1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543" y="98711"/>
            <a:ext cx="1109295" cy="680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247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14282</TotalTime>
  <Words>1158</Words>
  <Application>Microsoft Office PowerPoint</Application>
  <PresentationFormat>On-screen Show (16:9)</PresentationFormat>
  <Paragraphs>137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Adil Akkouch</dc:creator>
  <cp:lastModifiedBy>Laura Counterman</cp:lastModifiedBy>
  <cp:revision>37</cp:revision>
  <dcterms:created xsi:type="dcterms:W3CDTF">2022-03-07T22:09:57Z</dcterms:created>
  <dcterms:modified xsi:type="dcterms:W3CDTF">2025-10-23T13:12:33Z</dcterms:modified>
</cp:coreProperties>
</file>